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336" r:id="rId2"/>
    <p:sldId id="337" r:id="rId3"/>
    <p:sldId id="309" r:id="rId4"/>
    <p:sldId id="328" r:id="rId5"/>
    <p:sldId id="329" r:id="rId6"/>
    <p:sldId id="320" r:id="rId7"/>
    <p:sldId id="321" r:id="rId8"/>
    <p:sldId id="322" r:id="rId9"/>
    <p:sldId id="323" r:id="rId10"/>
    <p:sldId id="324" r:id="rId11"/>
    <p:sldId id="326" r:id="rId12"/>
    <p:sldId id="325" r:id="rId13"/>
    <p:sldId id="342" r:id="rId14"/>
    <p:sldId id="333" r:id="rId15"/>
    <p:sldId id="335" r:id="rId16"/>
    <p:sldId id="339" r:id="rId17"/>
    <p:sldId id="330" r:id="rId18"/>
    <p:sldId id="331" r:id="rId19"/>
    <p:sldId id="332" r:id="rId20"/>
    <p:sldId id="340" r:id="rId21"/>
    <p:sldId id="343" r:id="rId22"/>
    <p:sldId id="327" r:id="rId23"/>
    <p:sldId id="298" r:id="rId24"/>
    <p:sldId id="299" r:id="rId25"/>
    <p:sldId id="297" r:id="rId26"/>
    <p:sldId id="311" r:id="rId27"/>
    <p:sldId id="300" r:id="rId28"/>
    <p:sldId id="302" r:id="rId29"/>
    <p:sldId id="301" r:id="rId30"/>
    <p:sldId id="303" r:id="rId31"/>
    <p:sldId id="341" r:id="rId32"/>
    <p:sldId id="318" r:id="rId33"/>
    <p:sldId id="261" r:id="rId34"/>
    <p:sldId id="314" r:id="rId35"/>
    <p:sldId id="338" r:id="rId36"/>
    <p:sldId id="304" r:id="rId37"/>
    <p:sldId id="306" r:id="rId38"/>
    <p:sldId id="258" r:id="rId39"/>
    <p:sldId id="262" r:id="rId40"/>
    <p:sldId id="308" r:id="rId41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72" autoAdjust="0"/>
    <p:restoredTop sz="94660"/>
  </p:normalViewPr>
  <p:slideViewPr>
    <p:cSldViewPr snapToGrid="0">
      <p:cViewPr>
        <p:scale>
          <a:sx n="76" d="100"/>
          <a:sy n="76" d="100"/>
        </p:scale>
        <p:origin x="53" y="3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customXml" Target="../customXml/item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48" Type="http://schemas.openxmlformats.org/officeDocument/2006/relationships/customXml" Target="../customXml/item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BE17DB-C1A7-416C-BA7A-37747B43878C}" type="datetimeFigureOut">
              <a:rPr lang="da-DK" smtClean="0"/>
              <a:t>22-02-2026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67AC4F-365C-43F4-89DF-1AB319AA801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46776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67AC4F-365C-43F4-89DF-1AB319AA801C}" type="slidenum">
              <a:rPr lang="da-DK" smtClean="0"/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564583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EDBB9C-2C5C-B358-5FCB-E26B03CB73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50E2F13C-5B84-970C-6EE4-D166D3C417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364DB682-0027-48E9-AD5A-651954F9A6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9563D722-5905-0E83-8EE1-1DDC481C64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67AC4F-365C-43F4-89DF-1AB319AA801C}" type="slidenum">
              <a:rPr lang="da-DK" smtClean="0"/>
              <a:t>22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689898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6A9880-3C3F-49D1-31D7-D6DEE0E649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CCF91C87-1258-D737-5FDE-D2BE3D6EFB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B7754FBF-B878-447C-5934-FE4511B6EA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61198E76-1AF3-5EB5-5347-5907F4750B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67AC4F-365C-43F4-89DF-1AB319AA801C}" type="slidenum">
              <a:rPr lang="da-DK" smtClean="0"/>
              <a:t>34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362274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29BA24-96BC-0A3F-8C87-59CE11E6F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936E9DF2-341A-A366-8747-BDD68814FD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8E8FB6B-2635-B7EE-B190-29D25CE5EE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DB435-3C83-4CDB-BBED-5599CD15D77B}" type="datetimeFigureOut">
              <a:rPr lang="da-DK" smtClean="0"/>
              <a:t>22-02-2026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80937DBB-0201-0E49-CC5D-E3C1A141A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E6C9C353-C964-083B-8212-AA17C52E3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7C9D-7996-43BE-9E9B-0D9693C1B2E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38552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5F6678-8A69-941A-7655-2B10F6F3C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CC9117C6-ACBA-2898-0D87-837F2E4A2C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42C7F3B9-4F85-4A25-6872-748DECB18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DB435-3C83-4CDB-BBED-5599CD15D77B}" type="datetimeFigureOut">
              <a:rPr lang="da-DK" smtClean="0"/>
              <a:t>22-02-2026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00D610A-C279-CFAD-084E-FBC86E0DC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E7809364-0250-9E28-F54B-D9F3FE4452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7C9D-7996-43BE-9E9B-0D9693C1B2E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20510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95B4C3C7-F8C1-D193-4C72-B52D3FD5EF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4CD8E416-F1A3-0C38-4399-F569A1E9E6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58C1C8D3-0EE9-48F2-17E6-803C0633C8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DB435-3C83-4CDB-BBED-5599CD15D77B}" type="datetimeFigureOut">
              <a:rPr lang="da-DK" smtClean="0"/>
              <a:t>22-02-2026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D22381D2-D6DE-646C-7EFD-13C5B72A5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4A1FCB2-63CE-F04B-32B7-D029DF008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7C9D-7996-43BE-9E9B-0D9693C1B2E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22034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CE00EE-26A7-B6F5-5DB6-A14D84598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54EA57E-AF15-C359-732A-B04D261B32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5CA2CCE-023D-8061-C51C-7CAC740C2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DB435-3C83-4CDB-BBED-5599CD15D77B}" type="datetimeFigureOut">
              <a:rPr lang="da-DK" smtClean="0"/>
              <a:t>22-02-2026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DC9EA70-A6E5-BB9E-AFDB-6DD20247F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1B402EEC-C8E8-43C5-AFA6-CE0E17BD7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7C9D-7996-43BE-9E9B-0D9693C1B2E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98781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B4EEF2C-19F1-1FF0-76C2-A5E828D6F1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749EEC57-1139-5E46-E27B-FBAAFF2470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60D6AFC-5A9E-2356-FBDE-B0368F4596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DB435-3C83-4CDB-BBED-5599CD15D77B}" type="datetimeFigureOut">
              <a:rPr lang="da-DK" smtClean="0"/>
              <a:t>22-02-2026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184519FD-D4E9-45A1-446D-9F2E9E5C8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FAB0CE0F-712C-38F6-E975-963844FD3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7C9D-7996-43BE-9E9B-0D9693C1B2E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160986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1C44FB-6FD1-54B0-DE6D-395AE940DF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E8A1077-972C-DFD3-609F-2044651061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61B0D572-4F91-6AD6-8808-5FE06A131D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9AF46704-D5ED-C776-3AA7-A74B8BA1C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DB435-3C83-4CDB-BBED-5599CD15D77B}" type="datetimeFigureOut">
              <a:rPr lang="da-DK" smtClean="0"/>
              <a:t>22-02-2026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E4613E12-73D8-C738-07BC-AED8328F6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62722652-EEC3-CED3-FF0C-6443210E0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7C9D-7996-43BE-9E9B-0D9693C1B2E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74446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B8E19C-D6B3-FE93-4423-95EE28432C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F09CE5A3-EFA0-E9B1-B0E4-8573F2CD40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AAC31DE9-4F20-069C-FCB5-CCBFD7253E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6246A447-1B21-B520-1428-AF759C4D6C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64B57708-E874-F393-3550-00C20A8601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FCAE3D3A-2874-A897-4236-2706031208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DB435-3C83-4CDB-BBED-5599CD15D77B}" type="datetimeFigureOut">
              <a:rPr lang="da-DK" smtClean="0"/>
              <a:t>22-02-2026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9638252D-8F86-C25E-1A0C-55447D9E46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A43F7C6B-E838-5917-4C57-4EA2C643B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7C9D-7996-43BE-9E9B-0D9693C1B2E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41805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618EED-DE7F-A2AB-91F3-60D63FD8B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E2958F34-8C6C-A8CD-610A-2AF787A0CA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DB435-3C83-4CDB-BBED-5599CD15D77B}" type="datetimeFigureOut">
              <a:rPr lang="da-DK" smtClean="0"/>
              <a:t>22-02-2026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86668EAC-8A34-7018-A737-E7FCCBFEAF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3842E6FE-4A8F-6823-B0F0-6D87A3E5C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7C9D-7996-43BE-9E9B-0D9693C1B2E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76389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25942B08-54B9-3D67-AECD-649A113DE7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DB435-3C83-4CDB-BBED-5599CD15D77B}" type="datetimeFigureOut">
              <a:rPr lang="da-DK" smtClean="0"/>
              <a:t>22-02-2026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B0D1AB68-B58B-3ADA-FDD3-8C554203DC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F6798E9B-4F55-7434-5731-09412614E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7C9D-7996-43BE-9E9B-0D9693C1B2E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26578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A60801-9D24-8DE7-281F-D855F16925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2A3F468-3EEE-709D-A074-07318B1AF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A65FB91E-9424-1A84-0F12-27E93B7ED1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ABC9B05D-C48E-BA48-14CC-4299A95305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DB435-3C83-4CDB-BBED-5599CD15D77B}" type="datetimeFigureOut">
              <a:rPr lang="da-DK" smtClean="0"/>
              <a:t>22-02-2026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5ACBD9A0-E9C4-F6DE-ACFF-760C6C38E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F82A298E-E927-E8DB-9270-7B85F8FB7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7C9D-7996-43BE-9E9B-0D9693C1B2E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087328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9D78B6-882E-9C20-49C3-EF5558F774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74C16126-716D-D994-C677-AF2ED3026E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3C7C02C5-5E9D-4407-A928-C1492DF5A2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28CEAB30-8658-323A-29EE-11EF5110A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BDB435-3C83-4CDB-BBED-5599CD15D77B}" type="datetimeFigureOut">
              <a:rPr lang="da-DK" smtClean="0"/>
              <a:t>22-02-2026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CCD29D33-2DDA-D136-E8CF-8BD1D69E3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F0629257-4BC9-4791-7DDE-9B2330477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17C9D-7996-43BE-9E9B-0D9693C1B2E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2076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C3335A11-FC25-E717-7DB0-C58290C37E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7B66F5D3-483A-618A-80AF-AE526891BF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3FC44694-3F15-53C7-5A1B-7B7B79E535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BDB435-3C83-4CDB-BBED-5599CD15D77B}" type="datetimeFigureOut">
              <a:rPr lang="da-DK" smtClean="0"/>
              <a:t>22-02-2026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EA918119-E96A-2292-D47C-2890760380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8871B968-A502-A284-4433-240B2DCF35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4C17C9D-7996-43BE-9E9B-0D9693C1B2E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74721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3" Type="http://schemas.openxmlformats.org/officeDocument/2006/relationships/hyperlink" Target="https://spilforsyningen.dk/blogs/spileksperten/det-store-braetspilsoverblik#21" TargetMode="External"/><Relationship Id="rId18" Type="http://schemas.openxmlformats.org/officeDocument/2006/relationships/hyperlink" Target="https://spilforsyningen.dk/blogs/spileksperten/det-store-braetspilsoverblik#6" TargetMode="External"/><Relationship Id="rId26" Type="http://schemas.openxmlformats.org/officeDocument/2006/relationships/hyperlink" Target="https://spilforsyningen.dk/blogs/spileksperten/det-store-braetspilsoverblik#24" TargetMode="External"/><Relationship Id="rId3" Type="http://schemas.openxmlformats.org/officeDocument/2006/relationships/hyperlink" Target="https://spilforsyningen.dk/blogs/spileksperten/det-store-braetspilsoverblik#1" TargetMode="External"/><Relationship Id="rId21" Type="http://schemas.openxmlformats.org/officeDocument/2006/relationships/hyperlink" Target="https://spilforsyningen.dk/blogs/spileksperten/det-store-braetspilsoverblik#9" TargetMode="External"/><Relationship Id="rId34" Type="http://schemas.openxmlformats.org/officeDocument/2006/relationships/hyperlink" Target="https://spilforsyningen.dk/blogs/spileksperten/det-store-braetspilsoverblik#32" TargetMode="External"/><Relationship Id="rId7" Type="http://schemas.openxmlformats.org/officeDocument/2006/relationships/hyperlink" Target="https://spilforsyningen.dk/blogs/spileksperten/det-store-braetspilsoverblik#15" TargetMode="External"/><Relationship Id="rId12" Type="http://schemas.openxmlformats.org/officeDocument/2006/relationships/hyperlink" Target="https://spilforsyningen.dk/blogs/spileksperten/det-store-braetspilsoverblik#20" TargetMode="External"/><Relationship Id="rId17" Type="http://schemas.openxmlformats.org/officeDocument/2006/relationships/hyperlink" Target="https://spilforsyningen.dk/blogs/spileksperten/det-store-braetspilsoverblik#5" TargetMode="External"/><Relationship Id="rId25" Type="http://schemas.openxmlformats.org/officeDocument/2006/relationships/hyperlink" Target="https://spilforsyningen.dk/blogs/spileksperten/det-store-braetspilsoverblik#23" TargetMode="External"/><Relationship Id="rId33" Type="http://schemas.openxmlformats.org/officeDocument/2006/relationships/hyperlink" Target="https://spilforsyningen.dk/blogs/spileksperten/det-store-braetspilsoverblik#31" TargetMode="External"/><Relationship Id="rId2" Type="http://schemas.openxmlformats.org/officeDocument/2006/relationships/hyperlink" Target="https://spilforsyningen.dk/blogs/spileksperten/det-store-braetspilsoverblik#33" TargetMode="External"/><Relationship Id="rId16" Type="http://schemas.openxmlformats.org/officeDocument/2006/relationships/hyperlink" Target="https://spilforsyningen.dk/blogs/spileksperten/det-store-braetspilsoverblik#4" TargetMode="External"/><Relationship Id="rId20" Type="http://schemas.openxmlformats.org/officeDocument/2006/relationships/hyperlink" Target="https://spilforsyningen.dk/blogs/spileksperten/det-store-braetspilsoverblik#8" TargetMode="External"/><Relationship Id="rId29" Type="http://schemas.openxmlformats.org/officeDocument/2006/relationships/hyperlink" Target="https://spilforsyningen.dk/blogs/spileksperten/det-store-braetspilsoverblik#27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spilforsyningen.dk/blogs/spileksperten/det-store-braetspilsoverblik#13" TargetMode="External"/><Relationship Id="rId11" Type="http://schemas.openxmlformats.org/officeDocument/2006/relationships/hyperlink" Target="https://spilforsyningen.dk/blogs/spileksperten/det-store-braetspilsoverblik#19" TargetMode="External"/><Relationship Id="rId24" Type="http://schemas.openxmlformats.org/officeDocument/2006/relationships/hyperlink" Target="https://spilforsyningen.dk/blogs/spileksperten/det-store-braetspilsoverblik#14" TargetMode="External"/><Relationship Id="rId32" Type="http://schemas.openxmlformats.org/officeDocument/2006/relationships/hyperlink" Target="https://spilforsyningen.dk/blogs/spileksperten/det-store-braetspilsoverblik#30" TargetMode="External"/><Relationship Id="rId5" Type="http://schemas.openxmlformats.org/officeDocument/2006/relationships/hyperlink" Target="https://spilforsyningen.dk/blogs/spileksperten/det-store-braetspilsoverblik#10" TargetMode="External"/><Relationship Id="rId15" Type="http://schemas.openxmlformats.org/officeDocument/2006/relationships/hyperlink" Target="https://spilforsyningen.dk/blogs/spileksperten/det-store-braetspilsoverblik#3" TargetMode="External"/><Relationship Id="rId23" Type="http://schemas.openxmlformats.org/officeDocument/2006/relationships/hyperlink" Target="https://spilforsyningen.dk/blogs/spileksperten/det-store-braetspilsoverblik#12" TargetMode="External"/><Relationship Id="rId28" Type="http://schemas.openxmlformats.org/officeDocument/2006/relationships/hyperlink" Target="https://spilforsyningen.dk/blogs/spileksperten/det-store-braetspilsoverblik#26" TargetMode="External"/><Relationship Id="rId10" Type="http://schemas.openxmlformats.org/officeDocument/2006/relationships/hyperlink" Target="https://spilforsyningen.dk/blogs/spileksperten/det-store-braetspilsoverblik#18" TargetMode="External"/><Relationship Id="rId19" Type="http://schemas.openxmlformats.org/officeDocument/2006/relationships/hyperlink" Target="https://spilforsyningen.dk/blogs/spileksperten/det-store-braetspilsoverblik#7" TargetMode="External"/><Relationship Id="rId31" Type="http://schemas.openxmlformats.org/officeDocument/2006/relationships/hyperlink" Target="https://spilforsyningen.dk/blogs/spileksperten/det-store-braetspilsoverblik#29" TargetMode="External"/><Relationship Id="rId4" Type="http://schemas.openxmlformats.org/officeDocument/2006/relationships/hyperlink" Target="https://spilforsyningen.dk/blogs/spileksperten/det-store-braetspilsoverblik#2" TargetMode="External"/><Relationship Id="rId9" Type="http://schemas.openxmlformats.org/officeDocument/2006/relationships/hyperlink" Target="https://spilforsyningen.dk/blogs/spileksperten/det-store-braetspilsoverblik#17" TargetMode="External"/><Relationship Id="rId14" Type="http://schemas.openxmlformats.org/officeDocument/2006/relationships/hyperlink" Target="https://spilforsyningen.dk/blogs/spileksperten/det-store-braetspilsoverblik#34" TargetMode="External"/><Relationship Id="rId22" Type="http://schemas.openxmlformats.org/officeDocument/2006/relationships/hyperlink" Target="https://spilforsyningen.dk/blogs/spileksperten/det-store-braetspilsoverblik#11" TargetMode="External"/><Relationship Id="rId27" Type="http://schemas.openxmlformats.org/officeDocument/2006/relationships/hyperlink" Target="https://spilforsyningen.dk/blogs/spileksperten/det-store-braetspilsoverblik#25" TargetMode="External"/><Relationship Id="rId30" Type="http://schemas.openxmlformats.org/officeDocument/2006/relationships/hyperlink" Target="https://spilforsyningen.dk/blogs/spileksperten/det-store-braetspilsoverblik#28" TargetMode="External"/><Relationship Id="rId8" Type="http://schemas.openxmlformats.org/officeDocument/2006/relationships/hyperlink" Target="https://spilforsyningen.dk/blogs/spileksperten/det-store-braetspilsoverblik#16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lede 4" descr="Et billede, der indeholder maleri, kunst, tekst, tegning&#10;&#10;AI-genereret indhold kan være ukorrekt.">
            <a:extLst>
              <a:ext uri="{FF2B5EF4-FFF2-40B4-BE49-F238E27FC236}">
                <a16:creationId xmlns:a16="http://schemas.microsoft.com/office/drawing/2014/main" id="{E633BC71-6961-01A7-04C8-BBC75208DA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8853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A14101-D60B-7D90-0108-2E58FEBAC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5" name="Pladsholder til indhold 4" descr="Et billede, der indeholder tekst, Samlerobjekt, tegneserie, brev&#10;&#10;AI-genereret indhold kan være ukorrekt.">
            <a:extLst>
              <a:ext uri="{FF2B5EF4-FFF2-40B4-BE49-F238E27FC236}">
                <a16:creationId xmlns:a16="http://schemas.microsoft.com/office/drawing/2014/main" id="{2D4A1817-568C-53B9-336A-6951458132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75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3028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00A9A6-03EB-09D4-D7F7-3087638ED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11" name="Pladsholder til indhold 10" descr="Et billede, der indeholder tekst, bog, menu, brev&#10;&#10;AI-genereret indhold kan være ukorrekt.">
            <a:extLst>
              <a:ext uri="{FF2B5EF4-FFF2-40B4-BE49-F238E27FC236}">
                <a16:creationId xmlns:a16="http://schemas.microsoft.com/office/drawing/2014/main" id="{EC1EC92A-68F4-FC4F-AC35-3AC4652CC2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32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0641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0C2841-F849-0EB4-87B7-910B9B577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7" name="Pladsholder til indhold 6" descr="Et billede, der indeholder tekst, Samlerobjekt&#10;&#10;AI-genereret indhold kan være ukorrekt.">
            <a:extLst>
              <a:ext uri="{FF2B5EF4-FFF2-40B4-BE49-F238E27FC236}">
                <a16:creationId xmlns:a16="http://schemas.microsoft.com/office/drawing/2014/main" id="{01B09759-4537-0AB8-4B9E-5393A54BE8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0196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 descr="Et billede, der indeholder tekst, kunst&#10;&#10;AI-genereret indhold kan være ukorrekt.">
            <a:extLst>
              <a:ext uri="{FF2B5EF4-FFF2-40B4-BE49-F238E27FC236}">
                <a16:creationId xmlns:a16="http://schemas.microsoft.com/office/drawing/2014/main" id="{1D81C6D1-5F31-8354-F28B-B75CC7D637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9876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744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871559-DE6B-4BF6-D55B-47C9C0D46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5" name="Pladsholder til indhold 4" descr="Et billede, der indeholder tekst, mad, Snack, menu&#10;&#10;AI-genereret indhold kan være ukorrekt.">
            <a:extLst>
              <a:ext uri="{FF2B5EF4-FFF2-40B4-BE49-F238E27FC236}">
                <a16:creationId xmlns:a16="http://schemas.microsoft.com/office/drawing/2014/main" id="{A3CF4DEF-6F78-7045-7135-57ACF6A218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40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9380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lede 4" descr="Et billede, der indeholder tekst, Samlerobjekt, person, museum&#10;&#10;AI-genereret indhold kan være ukorrekt.">
            <a:extLst>
              <a:ext uri="{FF2B5EF4-FFF2-40B4-BE49-F238E27FC236}">
                <a16:creationId xmlns:a16="http://schemas.microsoft.com/office/drawing/2014/main" id="{8D4914D9-3904-1FAE-3F4A-561620F7AF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2668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 descr="Et billede, der indeholder tekst, kunst, tegning, Samlerobjekt&#10;&#10;AI-genereret indhold kan være ukorrekt.">
            <a:extLst>
              <a:ext uri="{FF2B5EF4-FFF2-40B4-BE49-F238E27FC236}">
                <a16:creationId xmlns:a16="http://schemas.microsoft.com/office/drawing/2014/main" id="{512B8D18-8092-6736-F59E-58AF5344F7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3056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0C0740-15F0-3464-8E9F-0370E4D9C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5" name="Pladsholder til indhold 4" descr="Et billede, der indeholder sky, maleri, plakat, tekst&#10;&#10;AI-genereret indhold kan være ukorrekt.">
            <a:extLst>
              <a:ext uri="{FF2B5EF4-FFF2-40B4-BE49-F238E27FC236}">
                <a16:creationId xmlns:a16="http://schemas.microsoft.com/office/drawing/2014/main" id="{7D1DBDE2-AFD8-B0B7-011F-53C24E095B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kstfelt 3">
            <a:extLst>
              <a:ext uri="{FF2B5EF4-FFF2-40B4-BE49-F238E27FC236}">
                <a16:creationId xmlns:a16="http://schemas.microsoft.com/office/drawing/2014/main" id="{2C7AEFEF-D1DC-2261-D249-53DCAF623414}"/>
              </a:ext>
            </a:extLst>
          </p:cNvPr>
          <p:cNvSpPr txBox="1"/>
          <p:nvPr/>
        </p:nvSpPr>
        <p:spPr>
          <a:xfrm>
            <a:off x="-439615" y="2505445"/>
            <a:ext cx="60943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n-US" sz="1800" dirty="0">
                <a:solidFill>
                  <a:srgbClr val="FFFFFF"/>
                </a:solidFill>
              </a:rPr>
              <a:t>Laws, ethic, behavior, </a:t>
            </a:r>
            <a:r>
              <a:rPr lang="en-US" sz="1800" dirty="0" err="1">
                <a:solidFill>
                  <a:srgbClr val="FFFFFF"/>
                </a:solidFill>
              </a:rPr>
              <a:t>culkture</a:t>
            </a:r>
            <a:r>
              <a:rPr lang="en-US" sz="1800" dirty="0">
                <a:solidFill>
                  <a:srgbClr val="FFFFFF"/>
                </a:solidFill>
              </a:rPr>
              <a:t> society</a:t>
            </a:r>
          </a:p>
          <a:p>
            <a:pPr lvl="1"/>
            <a:r>
              <a:rPr lang="en-US" sz="1800" dirty="0">
                <a:solidFill>
                  <a:srgbClr val="FFFFFF"/>
                </a:solidFill>
              </a:rPr>
              <a:t> (different depending on the context)</a:t>
            </a:r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42C79B74-D157-9F09-E59F-D808AB7C0F06}"/>
              </a:ext>
            </a:extLst>
          </p:cNvPr>
          <p:cNvSpPr txBox="1"/>
          <p:nvPr/>
        </p:nvSpPr>
        <p:spPr>
          <a:xfrm>
            <a:off x="3356150" y="929558"/>
            <a:ext cx="49839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FFFFFF"/>
                </a:solidFill>
              </a:rPr>
              <a:t>what I am trying to achieve in my life (power, money, house – fulfilling </a:t>
            </a:r>
            <a:r>
              <a:rPr lang="en-US" sz="1800" dirty="0" err="1">
                <a:solidFill>
                  <a:srgbClr val="FFFFFF"/>
                </a:solidFill>
              </a:rPr>
              <a:t>Maslows</a:t>
            </a:r>
            <a:r>
              <a:rPr lang="en-US" sz="1800" dirty="0">
                <a:solidFill>
                  <a:srgbClr val="FFFFFF"/>
                </a:solidFill>
              </a:rPr>
              <a:t> needs pyramid</a:t>
            </a:r>
            <a:endParaRPr lang="da-DK" dirty="0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EA7760E4-6650-01E3-6165-68877EDA957A}"/>
              </a:ext>
            </a:extLst>
          </p:cNvPr>
          <p:cNvSpPr txBox="1"/>
          <p:nvPr/>
        </p:nvSpPr>
        <p:spPr>
          <a:xfrm>
            <a:off x="7298452" y="2366946"/>
            <a:ext cx="489354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FFFFFF"/>
                </a:solidFill>
              </a:rPr>
              <a:t>my experience, tells me how it's going (feedback for the decisions I made like receiving awards, money, increasing power </a:t>
            </a:r>
            <a:r>
              <a:rPr lang="en-US" sz="1800" dirty="0" err="1">
                <a:solidFill>
                  <a:srgbClr val="FFFFFF"/>
                </a:solidFill>
              </a:rPr>
              <a:t>etc</a:t>
            </a:r>
            <a:r>
              <a:rPr lang="en-US" sz="1800" dirty="0">
                <a:solidFill>
                  <a:srgbClr val="FFFFFF"/>
                </a:solidFill>
              </a:rPr>
              <a:t>)</a:t>
            </a:r>
            <a:endParaRPr lang="da-DK" dirty="0"/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8C5C304A-0E12-996B-3D70-8E8162CC2536}"/>
              </a:ext>
            </a:extLst>
          </p:cNvPr>
          <p:cNvSpPr txBox="1"/>
          <p:nvPr/>
        </p:nvSpPr>
        <p:spPr>
          <a:xfrm>
            <a:off x="0" y="4196134"/>
            <a:ext cx="451171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FFFFFF"/>
                </a:solidFill>
              </a:rPr>
              <a:t>how I behave together with other people during conflicts/trading/cooperating, helping </a:t>
            </a:r>
            <a:endParaRPr lang="da-DK" dirty="0"/>
          </a:p>
        </p:txBody>
      </p:sp>
      <p:sp>
        <p:nvSpPr>
          <p:cNvPr id="13" name="Tekstfelt 12">
            <a:extLst>
              <a:ext uri="{FF2B5EF4-FFF2-40B4-BE49-F238E27FC236}">
                <a16:creationId xmlns:a16="http://schemas.microsoft.com/office/drawing/2014/main" id="{A7F9299B-D2D4-B860-C334-5F34DFE51EAB}"/>
              </a:ext>
            </a:extLst>
          </p:cNvPr>
          <p:cNvSpPr txBox="1"/>
          <p:nvPr/>
        </p:nvSpPr>
        <p:spPr>
          <a:xfrm>
            <a:off x="4560485" y="4277345"/>
            <a:ext cx="329167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FFFFFF"/>
                </a:solidFill>
              </a:rPr>
              <a:t>the feeling the life gives (especially progress and results reaching sub goals)</a:t>
            </a:r>
            <a:endParaRPr lang="da-DK" dirty="0"/>
          </a:p>
        </p:txBody>
      </p:sp>
      <p:sp>
        <p:nvSpPr>
          <p:cNvPr id="15" name="Tekstfelt 14">
            <a:extLst>
              <a:ext uri="{FF2B5EF4-FFF2-40B4-BE49-F238E27FC236}">
                <a16:creationId xmlns:a16="http://schemas.microsoft.com/office/drawing/2014/main" id="{C1183220-4D77-E84B-E202-2CF54B03346D}"/>
              </a:ext>
            </a:extLst>
          </p:cNvPr>
          <p:cNvSpPr txBox="1"/>
          <p:nvPr/>
        </p:nvSpPr>
        <p:spPr>
          <a:xfrm>
            <a:off x="7486023" y="4358556"/>
            <a:ext cx="462224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800" dirty="0" err="1">
                <a:solidFill>
                  <a:srgbClr val="FFFFFF"/>
                </a:solidFill>
              </a:rPr>
              <a:t>complex</a:t>
            </a:r>
            <a:r>
              <a:rPr lang="da-DK" sz="1800" dirty="0">
                <a:solidFill>
                  <a:srgbClr val="FFFFFF"/>
                </a:solidFill>
              </a:rPr>
              <a:t> (not </a:t>
            </a:r>
            <a:r>
              <a:rPr lang="da-DK" sz="1800" dirty="0" err="1">
                <a:solidFill>
                  <a:srgbClr val="FFFFFF"/>
                </a:solidFill>
              </a:rPr>
              <a:t>my</a:t>
            </a:r>
            <a:r>
              <a:rPr lang="da-DK" sz="1800" dirty="0">
                <a:solidFill>
                  <a:srgbClr val="FFFFFF"/>
                </a:solidFill>
              </a:rPr>
              <a:t> </a:t>
            </a:r>
            <a:r>
              <a:rPr lang="da-DK" sz="1800" dirty="0" err="1">
                <a:solidFill>
                  <a:srgbClr val="FFFFFF"/>
                </a:solidFill>
              </a:rPr>
              <a:t>focus</a:t>
            </a:r>
            <a:r>
              <a:rPr lang="da-DK" sz="1800" dirty="0">
                <a:solidFill>
                  <a:srgbClr val="FFFFFF"/>
                </a:solidFill>
              </a:rPr>
              <a:t>, but </a:t>
            </a:r>
            <a:r>
              <a:rPr lang="da-DK" sz="1800" dirty="0" err="1">
                <a:solidFill>
                  <a:srgbClr val="FFFFFF"/>
                </a:solidFill>
              </a:rPr>
              <a:t>important</a:t>
            </a:r>
            <a:r>
              <a:rPr lang="da-DK" sz="1800" dirty="0">
                <a:solidFill>
                  <a:srgbClr val="FFFFFF"/>
                </a:solidFill>
              </a:rPr>
              <a:t> for the society (</a:t>
            </a:r>
            <a:r>
              <a:rPr lang="da-DK" sz="1800" dirty="0" err="1">
                <a:solidFill>
                  <a:srgbClr val="FFFFFF"/>
                </a:solidFill>
              </a:rPr>
              <a:t>goverments</a:t>
            </a:r>
            <a:r>
              <a:rPr lang="da-DK" sz="1800" dirty="0">
                <a:solidFill>
                  <a:srgbClr val="FFFFFF"/>
                </a:solidFill>
              </a:rPr>
              <a:t> </a:t>
            </a:r>
            <a:r>
              <a:rPr lang="da-DK" sz="1800" dirty="0" err="1">
                <a:solidFill>
                  <a:srgbClr val="FFFFFF"/>
                </a:solidFill>
              </a:rPr>
              <a:t>try</a:t>
            </a:r>
            <a:r>
              <a:rPr lang="da-DK" sz="1800" dirty="0">
                <a:solidFill>
                  <a:srgbClr val="FFFFFF"/>
                </a:solidFill>
              </a:rPr>
              <a:t> to </a:t>
            </a:r>
            <a:r>
              <a:rPr lang="da-DK" sz="1800" dirty="0" err="1">
                <a:solidFill>
                  <a:srgbClr val="FFFFFF"/>
                </a:solidFill>
              </a:rPr>
              <a:t>make</a:t>
            </a:r>
            <a:r>
              <a:rPr lang="da-DK" sz="1800" dirty="0">
                <a:solidFill>
                  <a:srgbClr val="FFFFFF"/>
                </a:solidFill>
              </a:rPr>
              <a:t>  </a:t>
            </a:r>
            <a:r>
              <a:rPr lang="da-DK" sz="1800" dirty="0" err="1">
                <a:solidFill>
                  <a:srgbClr val="FFFFFF"/>
                </a:solidFill>
              </a:rPr>
              <a:t>conditions</a:t>
            </a:r>
            <a:r>
              <a:rPr lang="da-DK" sz="1800" dirty="0">
                <a:solidFill>
                  <a:srgbClr val="FFFFFF"/>
                </a:solidFill>
              </a:rPr>
              <a:t> fair as long </a:t>
            </a:r>
            <a:r>
              <a:rPr lang="da-DK" sz="1800" dirty="0" err="1">
                <a:solidFill>
                  <a:srgbClr val="FFFFFF"/>
                </a:solidFill>
              </a:rPr>
              <a:t>you</a:t>
            </a:r>
            <a:r>
              <a:rPr lang="da-DK" sz="1800" dirty="0">
                <a:solidFill>
                  <a:srgbClr val="FFFFFF"/>
                </a:solidFill>
              </a:rPr>
              <a:t> </a:t>
            </a:r>
            <a:r>
              <a:rPr lang="da-DK" sz="1800" dirty="0" err="1">
                <a:solidFill>
                  <a:srgbClr val="FFFFFF"/>
                </a:solidFill>
              </a:rPr>
              <a:t>are</a:t>
            </a:r>
            <a:r>
              <a:rPr lang="da-DK" sz="1800" dirty="0">
                <a:solidFill>
                  <a:srgbClr val="FFFFFF"/>
                </a:solidFill>
              </a:rPr>
              <a:t> </a:t>
            </a:r>
            <a:r>
              <a:rPr lang="da-DK" sz="1800" dirty="0" err="1">
                <a:solidFill>
                  <a:srgbClr val="FFFFFF"/>
                </a:solidFill>
              </a:rPr>
              <a:t>following</a:t>
            </a:r>
            <a:r>
              <a:rPr lang="da-DK" sz="1800" dirty="0">
                <a:solidFill>
                  <a:srgbClr val="FFFFFF"/>
                </a:solidFill>
              </a:rPr>
              <a:t> the </a:t>
            </a:r>
            <a:r>
              <a:rPr lang="da-DK" sz="1800" dirty="0" err="1">
                <a:solidFill>
                  <a:srgbClr val="FFFFFF"/>
                </a:solidFill>
              </a:rPr>
              <a:t>rules</a:t>
            </a:r>
            <a:endParaRPr lang="da-DK" dirty="0"/>
          </a:p>
        </p:txBody>
      </p:sp>
      <p:sp>
        <p:nvSpPr>
          <p:cNvPr id="17" name="Tekstfelt 16">
            <a:extLst>
              <a:ext uri="{FF2B5EF4-FFF2-40B4-BE49-F238E27FC236}">
                <a16:creationId xmlns:a16="http://schemas.microsoft.com/office/drawing/2014/main" id="{CB6AFEA0-0D94-8778-4793-99B5B6CAF381}"/>
              </a:ext>
            </a:extLst>
          </p:cNvPr>
          <p:cNvSpPr txBox="1"/>
          <p:nvPr/>
        </p:nvSpPr>
        <p:spPr>
          <a:xfrm>
            <a:off x="0" y="6292880"/>
            <a:ext cx="48031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1800" dirty="0" err="1">
                <a:solidFill>
                  <a:srgbClr val="FFFFFF"/>
                </a:solidFill>
              </a:rPr>
              <a:t>meaningful</a:t>
            </a:r>
            <a:r>
              <a:rPr lang="da-DK" sz="1800" dirty="0">
                <a:solidFill>
                  <a:srgbClr val="FFFFFF"/>
                </a:solidFill>
              </a:rPr>
              <a:t> decisions (all </a:t>
            </a:r>
            <a:r>
              <a:rPr lang="da-DK" sz="1800" dirty="0" err="1">
                <a:solidFill>
                  <a:srgbClr val="FFFFFF"/>
                </a:solidFill>
              </a:rPr>
              <a:t>what</a:t>
            </a:r>
            <a:r>
              <a:rPr lang="da-DK" sz="1800" dirty="0">
                <a:solidFill>
                  <a:srgbClr val="FFFFFF"/>
                </a:solidFill>
              </a:rPr>
              <a:t> I am </a:t>
            </a:r>
            <a:r>
              <a:rPr lang="da-DK" sz="1800" dirty="0" err="1">
                <a:solidFill>
                  <a:srgbClr val="FFFFFF"/>
                </a:solidFill>
              </a:rPr>
              <a:t>doing</a:t>
            </a:r>
            <a:r>
              <a:rPr lang="da-DK" sz="1800" dirty="0">
                <a:solidFill>
                  <a:srgbClr val="FFFFFF"/>
                </a:solidFill>
              </a:rPr>
              <a:t> </a:t>
            </a:r>
            <a:r>
              <a:rPr lang="da-DK" sz="1800" dirty="0" err="1">
                <a:solidFill>
                  <a:srgbClr val="FFFFFF"/>
                </a:solidFill>
              </a:rPr>
              <a:t>every</a:t>
            </a:r>
            <a:r>
              <a:rPr lang="da-DK" sz="1800" dirty="0">
                <a:solidFill>
                  <a:srgbClr val="FFFFFF"/>
                </a:solidFill>
              </a:rPr>
              <a:t> </a:t>
            </a:r>
            <a:r>
              <a:rPr lang="da-DK" sz="1800" dirty="0" err="1">
                <a:solidFill>
                  <a:srgbClr val="FFFFFF"/>
                </a:solidFill>
              </a:rPr>
              <a:t>day</a:t>
            </a:r>
            <a:r>
              <a:rPr lang="da-DK" sz="1800" dirty="0">
                <a:solidFill>
                  <a:srgbClr val="FFFFFF"/>
                </a:solidFill>
              </a:rPr>
              <a:t> for </a:t>
            </a:r>
            <a:r>
              <a:rPr lang="da-DK" sz="1800" dirty="0" err="1">
                <a:solidFill>
                  <a:srgbClr val="FFFFFF"/>
                </a:solidFill>
              </a:rPr>
              <a:t>achieving</a:t>
            </a:r>
            <a:r>
              <a:rPr lang="da-DK" sz="1800" dirty="0">
                <a:solidFill>
                  <a:srgbClr val="FFFFFF"/>
                </a:solidFill>
              </a:rPr>
              <a:t> </a:t>
            </a:r>
            <a:r>
              <a:rPr lang="da-DK" sz="1800" dirty="0" err="1">
                <a:solidFill>
                  <a:srgbClr val="FFFFFF"/>
                </a:solidFill>
              </a:rPr>
              <a:t>my</a:t>
            </a:r>
            <a:r>
              <a:rPr lang="da-DK" sz="1800" dirty="0">
                <a:solidFill>
                  <a:srgbClr val="FFFFFF"/>
                </a:solidFill>
              </a:rPr>
              <a:t> </a:t>
            </a:r>
            <a:r>
              <a:rPr lang="da-DK" sz="1800" dirty="0" err="1">
                <a:solidFill>
                  <a:srgbClr val="FFFFFF"/>
                </a:solidFill>
              </a:rPr>
              <a:t>goals</a:t>
            </a:r>
            <a:endParaRPr lang="da-DK" dirty="0"/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AA182BCF-4140-064C-DE5F-49D77D85E613}"/>
              </a:ext>
            </a:extLst>
          </p:cNvPr>
          <p:cNvSpPr txBox="1"/>
          <p:nvPr/>
        </p:nvSpPr>
        <p:spPr>
          <a:xfrm>
            <a:off x="5114193" y="5958144"/>
            <a:ext cx="218425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FFFFFF"/>
                </a:solidFill>
              </a:rPr>
              <a:t>what ties everything together in a meaningful context</a:t>
            </a:r>
            <a:endParaRPr lang="da-DK" dirty="0"/>
          </a:p>
        </p:txBody>
      </p:sp>
      <p:sp>
        <p:nvSpPr>
          <p:cNvPr id="21" name="Tekstfelt 20">
            <a:extLst>
              <a:ext uri="{FF2B5EF4-FFF2-40B4-BE49-F238E27FC236}">
                <a16:creationId xmlns:a16="http://schemas.microsoft.com/office/drawing/2014/main" id="{5AEB80D1-1951-6018-C6F1-0D6A9FD2E260}"/>
              </a:ext>
            </a:extLst>
          </p:cNvPr>
          <p:cNvSpPr txBox="1"/>
          <p:nvPr/>
        </p:nvSpPr>
        <p:spPr>
          <a:xfrm>
            <a:off x="8450666" y="6165500"/>
            <a:ext cx="36575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FFFFFF"/>
                </a:solidFill>
              </a:rPr>
              <a:t>All the things I really want and fighting for (winning my game of life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15521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ladsholder til indhold 10" descr="Et billede, der indeholder tekst, sky, plakat, kunst&#10;&#10;AI-genereret indhold kan være ukorrekt.">
            <a:extLst>
              <a:ext uri="{FF2B5EF4-FFF2-40B4-BE49-F238E27FC236}">
                <a16:creationId xmlns:a16="http://schemas.microsoft.com/office/drawing/2014/main" id="{67744D27-0517-F56D-2361-A37D0F4D2A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47367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00F09AD-9F90-4B8E-B661-6F2F2A4A7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 dirty="0"/>
          </a:p>
        </p:txBody>
      </p:sp>
      <p:pic>
        <p:nvPicPr>
          <p:cNvPr id="13" name="Billede 12" descr="Et billede, der indeholder Font/skrifttype, tekst, brun, skilt/tegn&#10;&#10;AI-genereret indhold kan være ukorrekt.">
            <a:extLst>
              <a:ext uri="{FF2B5EF4-FFF2-40B4-BE49-F238E27FC236}">
                <a16:creationId xmlns:a16="http://schemas.microsoft.com/office/drawing/2014/main" id="{B12592F4-D504-27C8-DB42-9B56A90CCF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8491" y="5302615"/>
            <a:ext cx="2884306" cy="694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8309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CF5AA9-9D4C-F63A-DD41-C27FA38FD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5" name="Pladsholder til indhold 4" descr="Et billede, der indeholder tekst, skærmbillede, Majorelle-blå&#10;&#10;AI-genereret indhold kan være ukorrekt.">
            <a:extLst>
              <a:ext uri="{FF2B5EF4-FFF2-40B4-BE49-F238E27FC236}">
                <a16:creationId xmlns:a16="http://schemas.microsoft.com/office/drawing/2014/main" id="{1CAC7A72-97A2-30DB-FB2D-D10F8945F7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47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72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A0C910-2B8A-AC95-E715-0096E5917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 dirty="0"/>
          </a:p>
        </p:txBody>
      </p:sp>
      <p:pic>
        <p:nvPicPr>
          <p:cNvPr id="5" name="Pladsholder til indhold 4" descr="Et billede, der indeholder tekst, miniature&#10;&#10;AI-genereret indhold kan være ukorrekt.">
            <a:extLst>
              <a:ext uri="{FF2B5EF4-FFF2-40B4-BE49-F238E27FC236}">
                <a16:creationId xmlns:a16="http://schemas.microsoft.com/office/drawing/2014/main" id="{8BEA4BB3-2752-A254-7F07-59340B0720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1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4644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F76D1B-8FE3-9A43-2016-9C786F6DAE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5" name="Pladsholder til indhold 4" descr="Et billede, der indeholder tekst, kunst, maleri, tegning&#10;&#10;AI-genereret indhold kan være ukorrekt.">
            <a:extLst>
              <a:ext uri="{FF2B5EF4-FFF2-40B4-BE49-F238E27FC236}">
                <a16:creationId xmlns:a16="http://schemas.microsoft.com/office/drawing/2014/main" id="{ED4F43E1-F4B0-1E2D-0A97-155286136E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2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5363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FCFB4E-F70E-9D9F-BDBB-CF05A00B4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1069097" cy="1325563"/>
          </a:xfrm>
        </p:spPr>
        <p:txBody>
          <a:bodyPr/>
          <a:lstStyle/>
          <a:p>
            <a:r>
              <a:rPr lang="da-DK" dirty="0"/>
              <a:t>The </a:t>
            </a:r>
            <a:r>
              <a:rPr lang="da-DK" dirty="0" err="1"/>
              <a:t>following</a:t>
            </a:r>
            <a:r>
              <a:rPr lang="da-DK" dirty="0"/>
              <a:t> slides </a:t>
            </a:r>
            <a:r>
              <a:rPr lang="da-DK" dirty="0" err="1"/>
              <a:t>are</a:t>
            </a:r>
            <a:r>
              <a:rPr lang="da-DK" dirty="0"/>
              <a:t> the same just with </a:t>
            </a:r>
            <a:r>
              <a:rPr lang="da-DK" dirty="0" err="1"/>
              <a:t>text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A3FA5AF-8144-C4E4-EF61-CF222ACEFA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503742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1CB5B4-A0C6-FA08-4A13-8E260FC8DD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93C83DA-BC47-7B24-DA3C-0587EDB24D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F4A5BA2-C7A5-F103-92CC-EA90175542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5B31B30-F428-660D-067B-CCF38EA7D8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754" y="211636"/>
            <a:ext cx="12011246" cy="61239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FFFF"/>
                </a:solidFill>
              </a:rPr>
              <a:t>What is a board game? – 9 game design fundamentals</a:t>
            </a:r>
            <a:endParaRPr lang="da-DK" dirty="0">
              <a:solidFill>
                <a:srgbClr val="FFFFFF"/>
              </a:solidFill>
            </a:endParaRP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6F3767F-C142-8306-C0F0-185CD7CBC9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979" y="824028"/>
            <a:ext cx="10823944" cy="5895171"/>
          </a:xfrm>
        </p:spPr>
        <p:txBody>
          <a:bodyPr anchor="ctr">
            <a:normAutofit fontScale="92500" lnSpcReduction="20000"/>
          </a:bodyPr>
          <a:lstStyle/>
          <a:p>
            <a:pPr marL="0" indent="0">
              <a:buNone/>
            </a:pPr>
            <a:endParaRPr lang="da-DK" b="1" dirty="0">
              <a:solidFill>
                <a:srgbClr val="FFFFFF"/>
              </a:solidFill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en-US" sz="2800" b="1" dirty="0">
                <a:solidFill>
                  <a:srgbClr val="FFFFFF"/>
                </a:solidFill>
              </a:rPr>
              <a:t>Rules – F</a:t>
            </a:r>
            <a:r>
              <a:rPr lang="en-US" sz="2800" dirty="0">
                <a:solidFill>
                  <a:srgbClr val="FFFFFF"/>
                </a:solidFill>
              </a:rPr>
              <a:t>rameworks that create opportunities and define limitations for achieving the goal</a:t>
            </a:r>
          </a:p>
          <a:p>
            <a:pPr marL="914400" lvl="1" indent="-457200">
              <a:buFont typeface="+mj-lt"/>
              <a:buAutoNum type="arabicPeriod"/>
            </a:pPr>
            <a:r>
              <a:rPr lang="da-DK" sz="2800" b="1" dirty="0" err="1">
                <a:solidFill>
                  <a:srgbClr val="FFFFFF"/>
                </a:solidFill>
              </a:rPr>
              <a:t>Choices</a:t>
            </a:r>
            <a:r>
              <a:rPr lang="da-DK" sz="2800" b="1" dirty="0">
                <a:solidFill>
                  <a:srgbClr val="FFFFFF"/>
                </a:solidFill>
              </a:rPr>
              <a:t>/actions – </a:t>
            </a:r>
            <a:r>
              <a:rPr lang="da-DK" sz="2800" dirty="0" err="1">
                <a:solidFill>
                  <a:srgbClr val="FFFFFF"/>
                </a:solidFill>
              </a:rPr>
              <a:t>meaningful</a:t>
            </a:r>
            <a:r>
              <a:rPr lang="da-DK" sz="2800" dirty="0">
                <a:solidFill>
                  <a:srgbClr val="FFFFFF"/>
                </a:solidFill>
              </a:rPr>
              <a:t> decisions –  </a:t>
            </a:r>
            <a:r>
              <a:rPr lang="da-DK" sz="2800" dirty="0" err="1">
                <a:solidFill>
                  <a:srgbClr val="FFFFFF"/>
                </a:solidFill>
              </a:rPr>
              <a:t>consequences</a:t>
            </a:r>
            <a:r>
              <a:rPr lang="da-DK" sz="2800" dirty="0">
                <a:solidFill>
                  <a:srgbClr val="FFFFFF"/>
                </a:solidFill>
              </a:rPr>
              <a:t>      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800" b="1" dirty="0">
                <a:solidFill>
                  <a:srgbClr val="FFFFFF"/>
                </a:solidFill>
              </a:rPr>
              <a:t>Goals – </a:t>
            </a:r>
            <a:r>
              <a:rPr lang="en-US" sz="2800" dirty="0">
                <a:solidFill>
                  <a:srgbClr val="FFFFFF"/>
                </a:solidFill>
              </a:rPr>
              <a:t>what players are trying to achieve</a:t>
            </a:r>
          </a:p>
          <a:p>
            <a:pPr marL="914400" lvl="1" indent="-457200">
              <a:buFont typeface="+mj-lt"/>
              <a:buAutoNum type="arabicPeriod"/>
            </a:pPr>
            <a:r>
              <a:rPr lang="da-DK" sz="2800" b="1" dirty="0">
                <a:solidFill>
                  <a:srgbClr val="FFFFFF"/>
                </a:solidFill>
              </a:rPr>
              <a:t>Feedback (feedbacklop</a:t>
            </a:r>
            <a:r>
              <a:rPr lang="da-DK" sz="2800" dirty="0">
                <a:solidFill>
                  <a:srgbClr val="FFFFFF"/>
                </a:solidFill>
              </a:rPr>
              <a:t> – </a:t>
            </a:r>
            <a:r>
              <a:rPr lang="en-US" sz="2800" dirty="0">
                <a:solidFill>
                  <a:srgbClr val="FFFFFF"/>
                </a:solidFill>
              </a:rPr>
              <a:t>The game tells you how it's going (feedback for the decisions made (you get something)</a:t>
            </a:r>
            <a:endParaRPr lang="da-DK" sz="2800" dirty="0">
              <a:solidFill>
                <a:srgbClr val="FFFFFF"/>
              </a:solidFill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en-US" sz="2800" b="1" dirty="0">
                <a:solidFill>
                  <a:srgbClr val="FFFFFF"/>
                </a:solidFill>
              </a:rPr>
              <a:t>Interaction/– </a:t>
            </a:r>
            <a:r>
              <a:rPr lang="en-US" sz="2800" dirty="0">
                <a:solidFill>
                  <a:srgbClr val="FFFFFF"/>
                </a:solidFill>
              </a:rPr>
              <a:t>how players influence each other (conflicts/trading/cooperating )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800" b="1" dirty="0">
                <a:solidFill>
                  <a:srgbClr val="FFFFFF"/>
                </a:solidFill>
              </a:rPr>
              <a:t>Flow and experience/game state – </a:t>
            </a:r>
            <a:r>
              <a:rPr lang="en-US" sz="2800" dirty="0">
                <a:solidFill>
                  <a:srgbClr val="FFFFFF"/>
                </a:solidFill>
              </a:rPr>
              <a:t>the feeling the game gives (especially progress) how the game changes over time</a:t>
            </a:r>
            <a:r>
              <a:rPr lang="da-DK" sz="2800" dirty="0">
                <a:solidFill>
                  <a:srgbClr val="FFFFFF"/>
                </a:solidFill>
              </a:rPr>
              <a:t> </a:t>
            </a:r>
            <a:r>
              <a:rPr lang="da-DK" sz="2800" dirty="0" err="1">
                <a:solidFill>
                  <a:srgbClr val="FFFFFF"/>
                </a:solidFill>
              </a:rPr>
              <a:t>while</a:t>
            </a:r>
            <a:r>
              <a:rPr lang="da-DK" sz="2800" dirty="0">
                <a:solidFill>
                  <a:srgbClr val="FFFFFF"/>
                </a:solidFill>
              </a:rPr>
              <a:t> </a:t>
            </a:r>
            <a:r>
              <a:rPr lang="da-DK" sz="2800" dirty="0" err="1">
                <a:solidFill>
                  <a:srgbClr val="FFFFFF"/>
                </a:solidFill>
              </a:rPr>
              <a:t>playing</a:t>
            </a:r>
            <a:endParaRPr lang="en-US" sz="2800" dirty="0">
              <a:solidFill>
                <a:srgbClr val="FFFFFF"/>
              </a:solidFill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da-DK" sz="2800" b="1" dirty="0">
                <a:solidFill>
                  <a:srgbClr val="FFFFFF"/>
                </a:solidFill>
              </a:rPr>
              <a:t>Balance – </a:t>
            </a:r>
            <a:r>
              <a:rPr lang="da-DK" sz="2800" dirty="0">
                <a:solidFill>
                  <a:srgbClr val="FFFFFF"/>
                </a:solidFill>
              </a:rPr>
              <a:t>no </a:t>
            </a:r>
            <a:r>
              <a:rPr lang="da-DK" sz="2800" dirty="0" err="1">
                <a:solidFill>
                  <a:srgbClr val="FFFFFF"/>
                </a:solidFill>
              </a:rPr>
              <a:t>strategy</a:t>
            </a:r>
            <a:r>
              <a:rPr lang="da-DK" sz="2800" dirty="0">
                <a:solidFill>
                  <a:srgbClr val="FFFFFF"/>
                </a:solidFill>
              </a:rPr>
              <a:t> must </a:t>
            </a:r>
            <a:r>
              <a:rPr lang="da-DK" sz="2800" dirty="0" err="1">
                <a:solidFill>
                  <a:srgbClr val="FFFFFF"/>
                </a:solidFill>
              </a:rPr>
              <a:t>dominate</a:t>
            </a:r>
            <a:r>
              <a:rPr lang="da-DK" sz="2800" dirty="0">
                <a:solidFill>
                  <a:srgbClr val="FFFFFF"/>
                </a:solidFill>
              </a:rPr>
              <a:t>. </a:t>
            </a:r>
            <a:r>
              <a:rPr lang="da-DK" sz="2800" dirty="0" err="1">
                <a:solidFill>
                  <a:srgbClr val="FFFFFF"/>
                </a:solidFill>
              </a:rPr>
              <a:t>Achieved</a:t>
            </a:r>
            <a:r>
              <a:rPr lang="da-DK" sz="2800" dirty="0">
                <a:solidFill>
                  <a:srgbClr val="FFFFFF"/>
                </a:solidFill>
              </a:rPr>
              <a:t> </a:t>
            </a:r>
            <a:r>
              <a:rPr lang="da-DK" sz="2800" dirty="0" err="1">
                <a:solidFill>
                  <a:srgbClr val="FFFFFF"/>
                </a:solidFill>
              </a:rPr>
              <a:t>during</a:t>
            </a:r>
            <a:r>
              <a:rPr lang="da-DK" sz="2800" dirty="0">
                <a:solidFill>
                  <a:srgbClr val="FFFFFF"/>
                </a:solidFill>
              </a:rPr>
              <a:t> </a:t>
            </a:r>
            <a:r>
              <a:rPr lang="da-DK" sz="2800" dirty="0" err="1">
                <a:solidFill>
                  <a:srgbClr val="FFFFFF"/>
                </a:solidFill>
              </a:rPr>
              <a:t>different</a:t>
            </a:r>
            <a:r>
              <a:rPr lang="da-DK" sz="2800" dirty="0">
                <a:solidFill>
                  <a:srgbClr val="FFFFFF"/>
                </a:solidFill>
              </a:rPr>
              <a:t> game </a:t>
            </a:r>
            <a:r>
              <a:rPr lang="da-DK" sz="2800" dirty="0" err="1">
                <a:solidFill>
                  <a:srgbClr val="FFFFFF"/>
                </a:solidFill>
              </a:rPr>
              <a:t>mechanism</a:t>
            </a:r>
            <a:r>
              <a:rPr lang="da-DK" sz="2800" dirty="0">
                <a:solidFill>
                  <a:srgbClr val="FFFFFF"/>
                </a:solidFill>
              </a:rPr>
              <a:t> (</a:t>
            </a:r>
            <a:r>
              <a:rPr lang="da-DK" sz="2800" dirty="0" err="1">
                <a:solidFill>
                  <a:srgbClr val="FFFFFF"/>
                </a:solidFill>
              </a:rPr>
              <a:t>some</a:t>
            </a:r>
            <a:r>
              <a:rPr lang="da-DK" sz="2800" dirty="0">
                <a:solidFill>
                  <a:srgbClr val="FFFFFF"/>
                </a:solidFill>
              </a:rPr>
              <a:t> </a:t>
            </a:r>
            <a:r>
              <a:rPr lang="da-DK" sz="2800" dirty="0" err="1">
                <a:solidFill>
                  <a:srgbClr val="FFFFFF"/>
                </a:solidFill>
              </a:rPr>
              <a:t>main</a:t>
            </a:r>
            <a:r>
              <a:rPr lang="da-DK" sz="2800" dirty="0">
                <a:solidFill>
                  <a:srgbClr val="FFFFFF"/>
                </a:solidFill>
              </a:rPr>
              <a:t> </a:t>
            </a:r>
            <a:r>
              <a:rPr lang="da-DK" sz="2800" dirty="0" err="1">
                <a:solidFill>
                  <a:srgbClr val="FFFFFF"/>
                </a:solidFill>
              </a:rPr>
              <a:t>mechanism</a:t>
            </a:r>
            <a:r>
              <a:rPr lang="da-DK" sz="2800" dirty="0">
                <a:solidFill>
                  <a:srgbClr val="FFFFFF"/>
                </a:solidFill>
              </a:rPr>
              <a:t> </a:t>
            </a:r>
            <a:r>
              <a:rPr lang="da-DK" sz="2800" dirty="0" err="1">
                <a:solidFill>
                  <a:srgbClr val="FFFFFF"/>
                </a:solidFill>
              </a:rPr>
              <a:t>are</a:t>
            </a:r>
            <a:r>
              <a:rPr lang="da-DK" sz="2800" dirty="0">
                <a:solidFill>
                  <a:srgbClr val="FFFFFF"/>
                </a:solidFill>
              </a:rPr>
              <a:t> </a:t>
            </a:r>
            <a:r>
              <a:rPr lang="da-DK" sz="2800" dirty="0" err="1">
                <a:solidFill>
                  <a:srgbClr val="FFFFFF"/>
                </a:solidFill>
              </a:rPr>
              <a:t>explained</a:t>
            </a:r>
            <a:r>
              <a:rPr lang="da-DK" sz="2800" dirty="0">
                <a:solidFill>
                  <a:srgbClr val="FFFFFF"/>
                </a:solidFill>
              </a:rPr>
              <a:t> </a:t>
            </a:r>
            <a:r>
              <a:rPr lang="da-DK" sz="2800" dirty="0" err="1">
                <a:solidFill>
                  <a:srgbClr val="FFFFFF"/>
                </a:solidFill>
              </a:rPr>
              <a:t>later</a:t>
            </a:r>
            <a:r>
              <a:rPr lang="da-DK" sz="2800" dirty="0">
                <a:solidFill>
                  <a:srgbClr val="FFFFFF"/>
                </a:solidFill>
              </a:rPr>
              <a:t>                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800" b="1" dirty="0">
                <a:solidFill>
                  <a:srgbClr val="FFFFFF"/>
                </a:solidFill>
              </a:rPr>
              <a:t>Theme and understanding – </a:t>
            </a:r>
            <a:r>
              <a:rPr lang="en-US" sz="2800" dirty="0">
                <a:solidFill>
                  <a:srgbClr val="FFFFFF"/>
                </a:solidFill>
              </a:rPr>
              <a:t>what ties everything together in a meaningful context</a:t>
            </a:r>
          </a:p>
          <a:p>
            <a:pPr marL="914400" lvl="1" indent="-457200">
              <a:buFont typeface="+mj-lt"/>
              <a:buAutoNum type="arabicPeriod"/>
            </a:pPr>
            <a:r>
              <a:rPr lang="da-DK" sz="2800" b="1" dirty="0">
                <a:solidFill>
                  <a:srgbClr val="FFFFFF"/>
                </a:solidFill>
              </a:rPr>
              <a:t>Resources/power </a:t>
            </a:r>
            <a:r>
              <a:rPr lang="da-DK" sz="2800" dirty="0">
                <a:solidFill>
                  <a:srgbClr val="FFFFFF"/>
                </a:solidFill>
              </a:rPr>
              <a:t>– </a:t>
            </a:r>
            <a:r>
              <a:rPr lang="en-US" sz="2800" dirty="0">
                <a:solidFill>
                  <a:srgbClr val="FFFFFF"/>
                </a:solidFill>
              </a:rPr>
              <a:t>Things/elements players can control, lose, or gain</a:t>
            </a:r>
            <a:r>
              <a:rPr lang="da-DK" sz="2800" dirty="0">
                <a:solidFill>
                  <a:srgbClr val="FFFFFF"/>
                </a:solidFill>
              </a:rPr>
              <a:t> (</a:t>
            </a:r>
            <a:r>
              <a:rPr lang="da-DK" sz="2800" dirty="0" err="1">
                <a:solidFill>
                  <a:srgbClr val="FFFFFF"/>
                </a:solidFill>
              </a:rPr>
              <a:t>helping</a:t>
            </a:r>
            <a:r>
              <a:rPr lang="da-DK" sz="2800" dirty="0">
                <a:solidFill>
                  <a:srgbClr val="FFFFFF"/>
                </a:solidFill>
              </a:rPr>
              <a:t> to </a:t>
            </a:r>
            <a:r>
              <a:rPr lang="da-DK" sz="2800" dirty="0" err="1">
                <a:solidFill>
                  <a:srgbClr val="FFFFFF"/>
                </a:solidFill>
              </a:rPr>
              <a:t>achive</a:t>
            </a:r>
            <a:r>
              <a:rPr lang="da-DK" sz="2800" dirty="0">
                <a:solidFill>
                  <a:srgbClr val="FFFFFF"/>
                </a:solidFill>
              </a:rPr>
              <a:t> the overall </a:t>
            </a:r>
            <a:r>
              <a:rPr lang="da-DK" sz="2800" dirty="0" err="1">
                <a:solidFill>
                  <a:srgbClr val="FFFFFF"/>
                </a:solidFill>
              </a:rPr>
              <a:t>goal</a:t>
            </a:r>
            <a:r>
              <a:rPr lang="da-DK" sz="2800" dirty="0">
                <a:solidFill>
                  <a:srgbClr val="FFFFFF"/>
                </a:solidFill>
              </a:rPr>
              <a:t> of the game</a:t>
            </a:r>
            <a:endParaRPr lang="en-US" sz="2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9381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53A893-DD68-B3A1-77F8-F328DFC93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5066" y="304165"/>
            <a:ext cx="10515600" cy="935355"/>
          </a:xfrm>
        </p:spPr>
        <p:txBody>
          <a:bodyPr>
            <a:normAutofit fontScale="90000"/>
          </a:bodyPr>
          <a:lstStyle/>
          <a:p>
            <a:r>
              <a:rPr lang="da-DK" b="1" dirty="0"/>
              <a:t>1. The </a:t>
            </a:r>
            <a:r>
              <a:rPr lang="da-DK" b="1" dirty="0" err="1"/>
              <a:t>rules</a:t>
            </a:r>
            <a:r>
              <a:rPr lang="da-DK" b="1" dirty="0"/>
              <a:t> (</a:t>
            </a:r>
            <a:r>
              <a:rPr lang="da-DK" b="1" dirty="0" err="1"/>
              <a:t>constraints</a:t>
            </a:r>
            <a:r>
              <a:rPr lang="da-DK" b="1" dirty="0"/>
              <a:t>) – the game </a:t>
            </a:r>
            <a:r>
              <a:rPr lang="da-DK" b="1" dirty="0" err="1"/>
              <a:t>laws</a:t>
            </a:r>
            <a:br>
              <a:rPr lang="da-DK" b="1" dirty="0"/>
            </a:br>
            <a:r>
              <a:rPr lang="da-DK" b="1" dirty="0"/>
              <a:t>The game core element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936D0CF-0D1D-A3A1-BB44-1EEBDD807E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2573" y="1402080"/>
            <a:ext cx="10806853" cy="5151755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Rules are limitations that create creativity and strategy.</a:t>
            </a:r>
          </a:p>
          <a:p>
            <a:r>
              <a:rPr lang="da-DK" dirty="0" err="1"/>
              <a:t>Well-designed</a:t>
            </a:r>
            <a:r>
              <a:rPr lang="da-DK" dirty="0"/>
              <a:t> </a:t>
            </a:r>
            <a:r>
              <a:rPr lang="da-DK" dirty="0" err="1"/>
              <a:t>rules</a:t>
            </a:r>
            <a:r>
              <a:rPr lang="da-DK" dirty="0"/>
              <a:t> </a:t>
            </a:r>
            <a:r>
              <a:rPr lang="da-DK" dirty="0" err="1"/>
              <a:t>are</a:t>
            </a:r>
            <a:r>
              <a:rPr lang="da-DK" dirty="0"/>
              <a:t>:</a:t>
            </a:r>
          </a:p>
          <a:p>
            <a:pPr lvl="1"/>
            <a:r>
              <a:rPr lang="en-US" dirty="0"/>
              <a:t>simple (well-supported by illustrations and icons and that make it easy to understand and overview)</a:t>
            </a:r>
          </a:p>
          <a:p>
            <a:pPr lvl="1"/>
            <a:r>
              <a:rPr lang="en-US" dirty="0"/>
              <a:t>Explain the goal and game mechanism</a:t>
            </a:r>
          </a:p>
          <a:p>
            <a:pPr lvl="1"/>
            <a:r>
              <a:rPr lang="en-US" dirty="0"/>
              <a:t>Give players meaningful choices (and consequences) connected to actions</a:t>
            </a:r>
          </a:p>
          <a:p>
            <a:pPr lvl="1"/>
            <a:r>
              <a:rPr lang="da-DK" dirty="0"/>
              <a:t>C</a:t>
            </a:r>
            <a:r>
              <a:rPr lang="en-US" dirty="0"/>
              <a:t>an be explained in a relatively short time to get started (can be complicated over time, expansions </a:t>
            </a:r>
            <a:r>
              <a:rPr lang="en-US" dirty="0" err="1"/>
              <a:t>etc</a:t>
            </a:r>
            <a:r>
              <a:rPr lang="en-US" dirty="0"/>
              <a:t>)</a:t>
            </a:r>
          </a:p>
          <a:p>
            <a:pPr lvl="1"/>
            <a:r>
              <a:rPr lang="da-DK" dirty="0"/>
              <a:t>Good short clear </a:t>
            </a:r>
            <a:r>
              <a:rPr lang="da-DK" dirty="0" err="1"/>
              <a:t>examples</a:t>
            </a:r>
            <a:r>
              <a:rPr lang="da-DK" dirty="0"/>
              <a:t> (</a:t>
            </a:r>
            <a:r>
              <a:rPr lang="da-DK" dirty="0" err="1"/>
              <a:t>much</a:t>
            </a:r>
            <a:r>
              <a:rPr lang="da-DK" dirty="0"/>
              <a:t> </a:t>
            </a:r>
            <a:r>
              <a:rPr lang="da-DK" dirty="0" err="1"/>
              <a:t>easier</a:t>
            </a:r>
            <a:r>
              <a:rPr lang="da-DK" dirty="0"/>
              <a:t> </a:t>
            </a:r>
            <a:r>
              <a:rPr lang="da-DK" dirty="0" err="1"/>
              <a:t>now</a:t>
            </a:r>
            <a:r>
              <a:rPr lang="da-DK" dirty="0"/>
              <a:t> with </a:t>
            </a:r>
            <a:r>
              <a:rPr lang="da-DK" dirty="0" err="1"/>
              <a:t>help</a:t>
            </a:r>
            <a:r>
              <a:rPr lang="da-DK" dirty="0"/>
              <a:t> from AI)</a:t>
            </a:r>
          </a:p>
          <a:p>
            <a:pPr lvl="1"/>
            <a:endParaRPr lang="da-DK" dirty="0"/>
          </a:p>
          <a:p>
            <a:r>
              <a:rPr lang="da-DK" dirty="0"/>
              <a:t>Bad </a:t>
            </a:r>
            <a:r>
              <a:rPr lang="da-DK" dirty="0" err="1"/>
              <a:t>rules</a:t>
            </a:r>
            <a:r>
              <a:rPr lang="da-DK" dirty="0"/>
              <a:t>:</a:t>
            </a:r>
          </a:p>
          <a:p>
            <a:pPr lvl="1"/>
            <a:r>
              <a:rPr lang="en-US" dirty="0"/>
              <a:t>are long and boring to read
is contradictory
Hard to understand the real meaning
or limit the players with no interesting choices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221872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3C3D16-931F-0766-1C22-A66F1A433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33475"/>
          </a:xfrm>
        </p:spPr>
        <p:txBody>
          <a:bodyPr/>
          <a:lstStyle/>
          <a:p>
            <a:r>
              <a:rPr lang="da-DK" b="1" dirty="0"/>
              <a:t>2. Player-Driven </a:t>
            </a:r>
            <a:r>
              <a:rPr lang="da-DK" b="1" dirty="0" err="1"/>
              <a:t>Choices</a:t>
            </a:r>
            <a:r>
              <a:rPr lang="da-DK" b="1" dirty="0"/>
              <a:t> (part of the </a:t>
            </a:r>
            <a:r>
              <a:rPr lang="da-DK" b="1" dirty="0" err="1"/>
              <a:t>rules</a:t>
            </a:r>
            <a:r>
              <a:rPr lang="da-DK" b="1" dirty="0"/>
              <a:t>)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3F28872A-5F9C-90A8-4E80-4210B5A4B6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080" y="1735455"/>
            <a:ext cx="11490960" cy="466725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The core of any board game is the choice of actions that lead to the goal</a:t>
            </a:r>
            <a:r>
              <a:rPr lang="da-DK" dirty="0"/>
              <a:t>.</a:t>
            </a:r>
          </a:p>
          <a:p>
            <a:pPr marL="0" indent="0">
              <a:buNone/>
            </a:pPr>
            <a:endParaRPr lang="da-DK" dirty="0"/>
          </a:p>
          <a:p>
            <a:r>
              <a:rPr lang="da-DK" b="1" dirty="0"/>
              <a:t>A </a:t>
            </a:r>
            <a:r>
              <a:rPr lang="da-DK" b="1" dirty="0" err="1"/>
              <a:t>good</a:t>
            </a:r>
            <a:r>
              <a:rPr lang="da-DK" b="1" dirty="0"/>
              <a:t> </a:t>
            </a:r>
            <a:r>
              <a:rPr lang="da-DK" b="1" dirty="0" err="1"/>
              <a:t>choice</a:t>
            </a:r>
            <a:r>
              <a:rPr lang="da-DK" b="1" dirty="0"/>
              <a:t> is:</a:t>
            </a:r>
          </a:p>
          <a:p>
            <a:pPr lvl="1"/>
            <a:r>
              <a:rPr lang="en-US" b="1" dirty="0"/>
              <a:t>meaningful</a:t>
            </a:r>
            <a:r>
              <a:rPr lang="en-US" dirty="0"/>
              <a:t> and a part of the way to achieve the goal (have consequences)
</a:t>
            </a:r>
            <a:r>
              <a:rPr lang="en-US" b="1" dirty="0"/>
              <a:t>interesting</a:t>
            </a:r>
            <a:r>
              <a:rPr lang="en-US" dirty="0"/>
              <a:t> (weighed against risk and consequences)</a:t>
            </a:r>
          </a:p>
          <a:p>
            <a:pPr lvl="1"/>
            <a:r>
              <a:rPr lang="da-DK" b="1" dirty="0" err="1"/>
              <a:t>agency</a:t>
            </a:r>
            <a:r>
              <a:rPr lang="da-DK" dirty="0"/>
              <a:t> (</a:t>
            </a:r>
            <a:r>
              <a:rPr lang="en-US" dirty="0"/>
              <a:t>Player feels in control of the outcome</a:t>
            </a:r>
            <a:r>
              <a:rPr lang="da-DK" dirty="0"/>
              <a:t>!)</a:t>
            </a:r>
            <a:r>
              <a:rPr lang="en-US" dirty="0"/>
              <a:t>
</a:t>
            </a:r>
            <a:r>
              <a:rPr lang="en-US" b="1" dirty="0"/>
              <a:t>understandable</a:t>
            </a:r>
            <a:r>
              <a:rPr lang="en-US" dirty="0"/>
              <a:t> (the players understand the effect and consequences of the choice instead of guessing)
</a:t>
            </a:r>
            <a:r>
              <a:rPr lang="en-US" b="1" dirty="0"/>
              <a:t>non-deterministic</a:t>
            </a:r>
            <a:r>
              <a:rPr lang="en-US" dirty="0"/>
              <a:t> (no "perfect strategy", as in Matador/monopoly</a:t>
            </a:r>
          </a:p>
          <a:p>
            <a:pPr lvl="1"/>
            <a:endParaRPr lang="en-US" i="1" dirty="0"/>
          </a:p>
          <a:p>
            <a:r>
              <a:rPr lang="en-US" b="1" dirty="0"/>
              <a:t>Without choices</a:t>
            </a:r>
            <a:r>
              <a:rPr lang="en-US" dirty="0"/>
              <a:t>, the game is an activity, not a game.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691191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4938EA-629B-EE50-C7AA-7A11173B81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280"/>
            <a:ext cx="10515600" cy="1325563"/>
          </a:xfrm>
        </p:spPr>
        <p:txBody>
          <a:bodyPr/>
          <a:lstStyle/>
          <a:p>
            <a:r>
              <a:rPr lang="da-DK" b="1" dirty="0"/>
              <a:t>🎯 3. </a:t>
            </a:r>
            <a:r>
              <a:rPr lang="da-DK" b="1" dirty="0" err="1"/>
              <a:t>Goal</a:t>
            </a:r>
            <a:r>
              <a:rPr lang="da-DK" b="1" dirty="0"/>
              <a:t> of the game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908C121-FFEF-2934-3E8E-5ED16844D7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959" y="1335088"/>
            <a:ext cx="10797835" cy="5248592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A game must have a goal that the players must achieve (direction</a:t>
            </a:r>
            <a:r>
              <a:rPr lang="da-DK" dirty="0"/>
              <a:t>) </a:t>
            </a:r>
            <a:r>
              <a:rPr lang="da-DK" dirty="0" err="1"/>
              <a:t>winning</a:t>
            </a:r>
            <a:r>
              <a:rPr lang="da-DK" dirty="0"/>
              <a:t> the game – </a:t>
            </a:r>
            <a:r>
              <a:rPr lang="da-DK" dirty="0" err="1"/>
              <a:t>ending</a:t>
            </a:r>
            <a:r>
              <a:rPr lang="da-DK" dirty="0"/>
              <a:t> the game</a:t>
            </a:r>
          </a:p>
          <a:p>
            <a:endParaRPr lang="da-DK" dirty="0"/>
          </a:p>
          <a:p>
            <a:r>
              <a:rPr lang="en-US" dirty="0"/>
              <a:t>The goal (or goals) defines how to win/finish the game and must be</a:t>
            </a:r>
            <a:r>
              <a:rPr lang="da-DK" dirty="0"/>
              <a:t>:</a:t>
            </a:r>
          </a:p>
          <a:p>
            <a:pPr lvl="1"/>
            <a:r>
              <a:rPr lang="da-DK" dirty="0"/>
              <a:t>Clear
</a:t>
            </a:r>
            <a:r>
              <a:rPr lang="da-DK" dirty="0" err="1"/>
              <a:t>Measurable</a:t>
            </a:r>
            <a:r>
              <a:rPr lang="da-DK" dirty="0"/>
              <a:t>
</a:t>
            </a:r>
            <a:r>
              <a:rPr lang="da-DK" dirty="0" err="1"/>
              <a:t>Motivating</a:t>
            </a:r>
            <a:endParaRPr lang="da-DK" dirty="0"/>
          </a:p>
          <a:p>
            <a:pPr lvl="1"/>
            <a:endParaRPr lang="da-DK" dirty="0"/>
          </a:p>
          <a:p>
            <a:r>
              <a:rPr lang="da-DK" dirty="0" err="1"/>
              <a:t>Examples</a:t>
            </a:r>
            <a:r>
              <a:rPr lang="da-DK" dirty="0"/>
              <a:t>:</a:t>
            </a:r>
          </a:p>
          <a:p>
            <a:pPr lvl="1"/>
            <a:r>
              <a:rPr lang="en-US" dirty="0"/>
              <a:t>First to 10 points (victory points) -  Settlers/Catan</a:t>
            </a:r>
          </a:p>
          <a:p>
            <a:pPr lvl="1"/>
            <a:r>
              <a:rPr lang="en-US" dirty="0"/>
              <a:t>Eliminate the opponents - Risk
Build a network or a construction - </a:t>
            </a:r>
            <a:r>
              <a:rPr lang="en-US" dirty="0" err="1"/>
              <a:t>Carcassone</a:t>
            </a:r>
            <a:r>
              <a:rPr lang="en-US" dirty="0"/>
              <a:t>
Survive a number of game rounds- Pandemic
Largest wealth, most resources/items Monopoly, Powergrid</a:t>
            </a:r>
          </a:p>
          <a:p>
            <a:pPr lvl="1"/>
            <a:r>
              <a:rPr lang="en-US" dirty="0"/>
              <a:t>Fulfill contracts (number of contracts or points from </a:t>
            </a:r>
            <a:r>
              <a:rPr lang="en-US" dirty="0" err="1"/>
              <a:t>contrcts</a:t>
            </a:r>
            <a:r>
              <a:rPr lang="en-US" dirty="0"/>
              <a:t>) Concordia, Ticket to ride</a:t>
            </a:r>
          </a:p>
          <a:p>
            <a:pPr lvl="1"/>
            <a:r>
              <a:rPr lang="en-US" dirty="0"/>
              <a:t>Not all games have an ending (</a:t>
            </a:r>
            <a:r>
              <a:rPr lang="en-US" dirty="0" err="1"/>
              <a:t>similation</a:t>
            </a:r>
            <a:r>
              <a:rPr lang="en-US" dirty="0"/>
              <a:t> game – avoiding the game end (Sims board game)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417934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9DD507-466F-6B0C-E500-D8F57B050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16635"/>
          </a:xfrm>
        </p:spPr>
        <p:txBody>
          <a:bodyPr/>
          <a:lstStyle/>
          <a:p>
            <a:r>
              <a:rPr lang="da-DK" b="1" dirty="0"/>
              <a:t>4. Clear feedback (feedback-loops)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489E1F5A-36F1-2B42-359B-680CA32AE9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41722"/>
            <a:ext cx="10515600" cy="4862890"/>
          </a:xfrm>
        </p:spPr>
        <p:txBody>
          <a:bodyPr>
            <a:normAutofit/>
          </a:bodyPr>
          <a:lstStyle/>
          <a:p>
            <a:pPr lvl="1"/>
            <a:r>
              <a:rPr lang="en-US" sz="3200" dirty="0"/>
              <a:t>The game should constantly show each player:</a:t>
            </a:r>
          </a:p>
          <a:p>
            <a:pPr lvl="2"/>
            <a:r>
              <a:rPr lang="en-US" sz="2800" dirty="0"/>
              <a:t>How it goes(progress)
What worked
How actions affect the state of the game
Feedback can be:</a:t>
            </a:r>
          </a:p>
          <a:p>
            <a:pPr lvl="3"/>
            <a:r>
              <a:rPr lang="en-US" sz="2400" dirty="0"/>
              <a:t>Points, resources gained/lost, power etc.
Cards drawn
A game board that changes</a:t>
            </a:r>
          </a:p>
          <a:p>
            <a:pPr lvl="3"/>
            <a:r>
              <a:rPr lang="en-US" sz="2400" dirty="0"/>
              <a:t>Change of rules or adding new rules
Opponents' reactions</a:t>
            </a:r>
          </a:p>
          <a:p>
            <a:pPr lvl="2"/>
            <a:r>
              <a:rPr lang="en-US" sz="2600" dirty="0"/>
              <a:t>Feedback creates learning, excitement and flow.</a:t>
            </a:r>
            <a:endParaRPr lang="da-DK" sz="2600" dirty="0"/>
          </a:p>
        </p:txBody>
      </p:sp>
    </p:spTree>
    <p:extLst>
      <p:ext uri="{BB962C8B-B14F-4D97-AF65-F5344CB8AC3E}">
        <p14:creationId xmlns:p14="http://schemas.microsoft.com/office/powerpoint/2010/main" val="422899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F66B85-BA82-58EB-72DA-72D0FD2A0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6699"/>
            <a:ext cx="10515600" cy="828675"/>
          </a:xfrm>
        </p:spPr>
        <p:txBody>
          <a:bodyPr/>
          <a:lstStyle/>
          <a:p>
            <a:r>
              <a:rPr lang="da-DK" b="1" dirty="0"/>
              <a:t>5. </a:t>
            </a:r>
            <a:r>
              <a:rPr lang="da-DK" b="1" dirty="0" err="1"/>
              <a:t>Interaction</a:t>
            </a:r>
            <a:r>
              <a:rPr lang="da-DK" b="1" dirty="0"/>
              <a:t> </a:t>
            </a:r>
            <a:r>
              <a:rPr lang="da-DK" b="1" dirty="0" err="1"/>
              <a:t>between</a:t>
            </a:r>
            <a:r>
              <a:rPr lang="da-DK" b="1" dirty="0"/>
              <a:t> players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3E0D978D-3D85-C901-624D-678FB9F66F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160" y="1463040"/>
            <a:ext cx="10515600" cy="4602480"/>
          </a:xfrm>
        </p:spPr>
        <p:txBody>
          <a:bodyPr/>
          <a:lstStyle/>
          <a:p>
            <a:r>
              <a:rPr lang="en-US" dirty="0"/>
              <a:t>Board games vary greatly in the way that players interact:</a:t>
            </a:r>
          </a:p>
          <a:p>
            <a:endParaRPr lang="en-US" dirty="0"/>
          </a:p>
          <a:p>
            <a:pPr lvl="1"/>
            <a:r>
              <a:rPr lang="da-DK" dirty="0"/>
              <a:t>High </a:t>
            </a:r>
            <a:r>
              <a:rPr lang="da-DK" dirty="0" err="1"/>
              <a:t>interaction</a:t>
            </a:r>
            <a:r>
              <a:rPr lang="da-DK" dirty="0"/>
              <a:t> </a:t>
            </a:r>
            <a:r>
              <a:rPr lang="da-DK" dirty="0" err="1"/>
              <a:t>confrontational</a:t>
            </a:r>
            <a:r>
              <a:rPr lang="da-DK" dirty="0"/>
              <a:t> (Risk)</a:t>
            </a:r>
          </a:p>
          <a:p>
            <a:pPr lvl="1"/>
            <a:r>
              <a:rPr lang="da-DK" dirty="0"/>
              <a:t>High </a:t>
            </a:r>
            <a:r>
              <a:rPr lang="da-DK" dirty="0" err="1"/>
              <a:t>interaction</a:t>
            </a:r>
            <a:r>
              <a:rPr lang="da-DK" dirty="0"/>
              <a:t> </a:t>
            </a:r>
            <a:r>
              <a:rPr lang="da-DK" dirty="0" err="1"/>
              <a:t>collaboration</a:t>
            </a:r>
            <a:r>
              <a:rPr lang="da-DK" dirty="0"/>
              <a:t> (</a:t>
            </a:r>
            <a:r>
              <a:rPr lang="da-DK" dirty="0" err="1"/>
              <a:t>Pandemic</a:t>
            </a:r>
            <a:r>
              <a:rPr lang="da-DK" dirty="0"/>
              <a:t>, Exit)</a:t>
            </a:r>
          </a:p>
          <a:p>
            <a:pPr lvl="1"/>
            <a:r>
              <a:rPr lang="da-DK" dirty="0" err="1"/>
              <a:t>Indirect</a:t>
            </a:r>
            <a:r>
              <a:rPr lang="da-DK" dirty="0"/>
              <a:t>/</a:t>
            </a:r>
            <a:r>
              <a:rPr lang="da-DK" dirty="0" err="1"/>
              <a:t>limited</a:t>
            </a:r>
            <a:r>
              <a:rPr lang="da-DK" dirty="0"/>
              <a:t> </a:t>
            </a:r>
            <a:r>
              <a:rPr lang="da-DK" dirty="0" err="1"/>
              <a:t>interaction</a:t>
            </a:r>
            <a:r>
              <a:rPr lang="da-DK" dirty="0"/>
              <a:t>(</a:t>
            </a:r>
            <a:r>
              <a:rPr lang="da-DK" dirty="0" err="1"/>
              <a:t>Carcassonne</a:t>
            </a:r>
            <a:r>
              <a:rPr lang="da-DK" dirty="0"/>
              <a:t>, </a:t>
            </a:r>
            <a:r>
              <a:rPr lang="da-DK" dirty="0" err="1"/>
              <a:t>Splendor</a:t>
            </a:r>
            <a:r>
              <a:rPr lang="da-DK" dirty="0"/>
              <a:t>)</a:t>
            </a:r>
          </a:p>
          <a:p>
            <a:pPr lvl="1"/>
            <a:r>
              <a:rPr lang="en-US" dirty="0"/>
              <a:t>Limited to a few opponents</a:t>
            </a:r>
            <a:r>
              <a:rPr lang="da-DK" dirty="0"/>
              <a:t>(7 </a:t>
            </a:r>
            <a:r>
              <a:rPr lang="da-DK" dirty="0" err="1"/>
              <a:t>wonders</a:t>
            </a:r>
            <a:r>
              <a:rPr lang="da-DK" dirty="0"/>
              <a:t>)</a:t>
            </a:r>
          </a:p>
          <a:p>
            <a:pPr lvl="1"/>
            <a:r>
              <a:rPr lang="en-US" dirty="0"/>
              <a:t>Divided into own game (build your world on your own board) and joint play (common game board) </a:t>
            </a:r>
            <a:r>
              <a:rPr lang="da-DK" dirty="0"/>
              <a:t>(Isle of Sky and </a:t>
            </a:r>
            <a:r>
              <a:rPr lang="da-DK" dirty="0" err="1"/>
              <a:t>Village</a:t>
            </a:r>
            <a:r>
              <a:rPr lang="da-DK" dirty="0"/>
              <a:t>)</a:t>
            </a:r>
          </a:p>
          <a:p>
            <a:pPr lvl="1"/>
            <a:r>
              <a:rPr lang="da-DK" dirty="0"/>
              <a:t>No </a:t>
            </a:r>
            <a:r>
              <a:rPr lang="da-DK" dirty="0" err="1"/>
              <a:t>interaction</a:t>
            </a:r>
            <a:r>
              <a:rPr lang="da-DK" dirty="0"/>
              <a:t> (</a:t>
            </a:r>
            <a:r>
              <a:rPr lang="en-US" dirty="0"/>
              <a:t>Solitaire Games – Player against the game </a:t>
            </a:r>
            <a:endParaRPr lang="da-DK" dirty="0"/>
          </a:p>
          <a:p>
            <a:pPr lvl="1"/>
            <a:endParaRPr lang="da-DK" dirty="0"/>
          </a:p>
          <a:p>
            <a:pPr lvl="1"/>
            <a:r>
              <a:rPr lang="en-US" dirty="0"/>
              <a:t>The choice of form of interaction defines the social dynamics of the game</a:t>
            </a:r>
            <a:r>
              <a:rPr lang="da-DK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567244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FB448C-2D05-1D47-2329-EC962ACDA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26795"/>
          </a:xfrm>
        </p:spPr>
        <p:txBody>
          <a:bodyPr/>
          <a:lstStyle/>
          <a:p>
            <a:r>
              <a:rPr lang="da-DK" b="1" dirty="0"/>
              <a:t>6. Progression and flow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E889D6C-769E-352D-623A-04F101F46D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The game should feel like a journey and have a good flow.</a:t>
            </a:r>
          </a:p>
          <a:p>
            <a:r>
              <a:rPr lang="en-US" dirty="0"/>
              <a:t>Typical flow models:</a:t>
            </a:r>
          </a:p>
          <a:p>
            <a:pPr lvl="1"/>
            <a:r>
              <a:rPr lang="en-US" dirty="0"/>
              <a:t>Slow start → stronger powers → climax
Steady momentum → sudden spikes
The pressure increases towards the end</a:t>
            </a:r>
          </a:p>
          <a:p>
            <a:pPr marL="0" indent="0">
              <a:buNone/>
            </a:pPr>
            <a:endParaRPr lang="da-DK" dirty="0"/>
          </a:p>
          <a:p>
            <a:r>
              <a:rPr lang="en-US" dirty="0"/>
              <a:t>Flow must never be:</a:t>
            </a:r>
          </a:p>
          <a:p>
            <a:pPr lvl="1"/>
            <a:r>
              <a:rPr lang="en-US" dirty="0"/>
              <a:t>Too slow</a:t>
            </a:r>
          </a:p>
          <a:p>
            <a:pPr lvl="1"/>
            <a:r>
              <a:rPr lang="en-US" dirty="0"/>
              <a:t>Too monotonous
too complex too early</a:t>
            </a:r>
          </a:p>
          <a:p>
            <a:pPr lvl="1"/>
            <a:endParaRPr lang="da-DK" dirty="0"/>
          </a:p>
          <a:p>
            <a:r>
              <a:rPr lang="en-US" dirty="0"/>
              <a:t>Good flow makes for a good story.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5018633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D13954-8353-7980-9AAA-081167995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280" y="151763"/>
            <a:ext cx="11028680" cy="630557"/>
          </a:xfrm>
        </p:spPr>
        <p:txBody>
          <a:bodyPr>
            <a:normAutofit fontScale="90000"/>
          </a:bodyPr>
          <a:lstStyle/>
          <a:p>
            <a:r>
              <a:rPr lang="da-DK" b="1" dirty="0"/>
              <a:t>7. Balance – a fundamental game design </a:t>
            </a:r>
            <a:r>
              <a:rPr lang="da-DK" b="1" dirty="0" err="1"/>
              <a:t>principle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504A7A0-00FB-3F14-B4FA-E922CE9178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000" y="934718"/>
            <a:ext cx="11191240" cy="5994401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No strategy must be objectively best</a:t>
            </a:r>
            <a:endParaRPr lang="da-DK" dirty="0"/>
          </a:p>
          <a:p>
            <a:r>
              <a:rPr lang="en-US" dirty="0"/>
              <a:t>The balance can come from</a:t>
            </a:r>
            <a:r>
              <a:rPr lang="da-DK" dirty="0"/>
              <a:t>:</a:t>
            </a:r>
          </a:p>
          <a:p>
            <a:pPr lvl="1"/>
            <a:r>
              <a:rPr lang="da-DK" b="1" dirty="0"/>
              <a:t>non-transitive loops </a:t>
            </a:r>
            <a:r>
              <a:rPr lang="da-DK" dirty="0"/>
              <a:t>(</a:t>
            </a:r>
            <a:r>
              <a:rPr lang="da-DK" b="1" dirty="0"/>
              <a:t>Rock-</a:t>
            </a:r>
            <a:r>
              <a:rPr lang="da-DK" b="1" dirty="0" err="1"/>
              <a:t>Scissor</a:t>
            </a:r>
            <a:r>
              <a:rPr lang="da-DK" b="1" dirty="0"/>
              <a:t>-Paper – the basic </a:t>
            </a:r>
            <a:r>
              <a:rPr lang="da-DK" b="1" dirty="0" err="1"/>
              <a:t>mechanism</a:t>
            </a:r>
            <a:r>
              <a:rPr lang="da-DK" b="1" dirty="0"/>
              <a:t> in </a:t>
            </a:r>
            <a:r>
              <a:rPr lang="da-DK" b="1" dirty="0" err="1"/>
              <a:t>many</a:t>
            </a:r>
            <a:r>
              <a:rPr lang="da-DK" b="1" dirty="0"/>
              <a:t>  games</a:t>
            </a:r>
            <a:r>
              <a:rPr lang="da-DK" dirty="0"/>
              <a:t>) </a:t>
            </a:r>
          </a:p>
          <a:p>
            <a:pPr lvl="2"/>
            <a:r>
              <a:rPr lang="en-US" dirty="0"/>
              <a:t>It goes in circles (r beats, s beat p and p beats R), transitively, where a&gt;b and b&gt;c is a&gt;c</a:t>
            </a:r>
            <a:endParaRPr lang="da-DK" dirty="0"/>
          </a:p>
          <a:p>
            <a:pPr lvl="1"/>
            <a:r>
              <a:rPr lang="da-DK" b="1" dirty="0" err="1"/>
              <a:t>Randomization</a:t>
            </a:r>
            <a:r>
              <a:rPr lang="da-DK" b="1" dirty="0"/>
              <a:t> </a:t>
            </a:r>
            <a:r>
              <a:rPr lang="da-DK" dirty="0"/>
              <a:t>(</a:t>
            </a:r>
            <a:r>
              <a:rPr lang="da-DK" dirty="0" err="1"/>
              <a:t>dice</a:t>
            </a:r>
            <a:r>
              <a:rPr lang="da-DK" dirty="0"/>
              <a:t>, </a:t>
            </a:r>
            <a:r>
              <a:rPr lang="da-DK" dirty="0" err="1"/>
              <a:t>draw</a:t>
            </a:r>
            <a:r>
              <a:rPr lang="da-DK" dirty="0"/>
              <a:t> </a:t>
            </a:r>
            <a:r>
              <a:rPr lang="da-DK" dirty="0" err="1"/>
              <a:t>cards</a:t>
            </a:r>
            <a:r>
              <a:rPr lang="da-DK" dirty="0"/>
              <a:t>, spinning </a:t>
            </a:r>
            <a:r>
              <a:rPr lang="da-DK" dirty="0" err="1"/>
              <a:t>wheel</a:t>
            </a:r>
            <a:r>
              <a:rPr lang="da-DK" dirty="0"/>
              <a:t> etc.)</a:t>
            </a:r>
          </a:p>
          <a:p>
            <a:pPr lvl="1"/>
            <a:r>
              <a:rPr lang="da-DK" b="1" dirty="0"/>
              <a:t>Player </a:t>
            </a:r>
            <a:r>
              <a:rPr lang="da-DK" b="1" dirty="0" err="1"/>
              <a:t>interaction</a:t>
            </a:r>
            <a:r>
              <a:rPr lang="da-DK" b="1" dirty="0"/>
              <a:t> </a:t>
            </a:r>
            <a:r>
              <a:rPr lang="da-DK" dirty="0"/>
              <a:t>(</a:t>
            </a:r>
            <a:r>
              <a:rPr lang="da-DK" dirty="0" err="1"/>
              <a:t>trade</a:t>
            </a:r>
            <a:r>
              <a:rPr lang="da-DK" dirty="0"/>
              <a:t>, </a:t>
            </a:r>
            <a:r>
              <a:rPr lang="da-DK" dirty="0" err="1"/>
              <a:t>auction</a:t>
            </a:r>
            <a:r>
              <a:rPr lang="da-DK" dirty="0"/>
              <a:t>, </a:t>
            </a:r>
            <a:r>
              <a:rPr lang="da-DK" dirty="0" err="1"/>
              <a:t>conflicts</a:t>
            </a:r>
            <a:r>
              <a:rPr lang="da-DK" dirty="0"/>
              <a:t>)</a:t>
            </a:r>
          </a:p>
          <a:p>
            <a:pPr lvl="1"/>
            <a:r>
              <a:rPr lang="en-US" b="1" dirty="0"/>
              <a:t>Asymmetry </a:t>
            </a:r>
            <a:r>
              <a:rPr lang="en-US" dirty="0"/>
              <a:t>(balance through diversity in assumptions</a:t>
            </a:r>
            <a:r>
              <a:rPr lang="en-US" b="1" dirty="0"/>
              <a:t>)</a:t>
            </a:r>
          </a:p>
          <a:p>
            <a:pPr lvl="1"/>
            <a:r>
              <a:rPr lang="da-DK" b="1" dirty="0" err="1"/>
              <a:t>Strategy</a:t>
            </a:r>
            <a:r>
              <a:rPr lang="da-DK" b="1" dirty="0"/>
              <a:t> - Resource </a:t>
            </a:r>
            <a:r>
              <a:rPr lang="da-DK" b="1" dirty="0" err="1"/>
              <a:t>structures</a:t>
            </a:r>
            <a:br>
              <a:rPr lang="da-DK" b="1" dirty="0"/>
            </a:br>
            <a:endParaRPr lang="da-DK" b="1" dirty="0"/>
          </a:p>
          <a:p>
            <a:pPr lvl="2"/>
            <a:r>
              <a:rPr lang="en-US" b="1" dirty="0">
                <a:solidFill>
                  <a:srgbClr val="00B050"/>
                </a:solidFill>
              </a:rPr>
              <a:t>Scarce resources </a:t>
            </a:r>
            <a:r>
              <a:rPr lang="en-US" dirty="0"/>
              <a:t>(to be prioritized)</a:t>
            </a:r>
          </a:p>
          <a:p>
            <a:pPr lvl="2"/>
            <a:r>
              <a:rPr lang="en-US" b="1" dirty="0">
                <a:solidFill>
                  <a:srgbClr val="00B050"/>
                </a:solidFill>
              </a:rPr>
              <a:t>Trade-offs </a:t>
            </a:r>
            <a:r>
              <a:rPr lang="en-US" dirty="0"/>
              <a:t>(opportunity cost) (Using one resource reduces another opportunity)</a:t>
            </a:r>
          </a:p>
          <a:p>
            <a:pPr lvl="2"/>
            <a:r>
              <a:rPr lang="en-US" sz="2100" b="1" dirty="0">
                <a:solidFill>
                  <a:srgbClr val="00B050"/>
                </a:solidFill>
              </a:rPr>
              <a:t>Conversion structures </a:t>
            </a:r>
            <a:r>
              <a:rPr lang="en-US" sz="2100" dirty="0"/>
              <a:t>(resources can be converted, but with loss or friction</a:t>
            </a:r>
          </a:p>
          <a:p>
            <a:pPr lvl="2"/>
            <a:r>
              <a:rPr lang="en-US" sz="2100" b="1" dirty="0">
                <a:solidFill>
                  <a:srgbClr val="00B050"/>
                </a:solidFill>
              </a:rPr>
              <a:t>Bottlenecks</a:t>
            </a:r>
            <a:r>
              <a:rPr lang="en-US" sz="2100" dirty="0"/>
              <a:t> – (One resource is the limiting factor (few construction sites etc.)</a:t>
            </a:r>
          </a:p>
          <a:p>
            <a:pPr lvl="2"/>
            <a:r>
              <a:rPr lang="en-US" sz="2100" b="1" dirty="0">
                <a:solidFill>
                  <a:srgbClr val="00B050"/>
                </a:solidFill>
              </a:rPr>
              <a:t>Progression balance </a:t>
            </a:r>
            <a:r>
              <a:rPr lang="en-US" sz="2100" dirty="0"/>
              <a:t>(Players with fewer resources get cheaper actions or more bonus, increasing costs during game, limited scalability</a:t>
            </a:r>
          </a:p>
          <a:p>
            <a:pPr lvl="2"/>
            <a:r>
              <a:rPr lang="en-US" sz="2100" b="1" dirty="0">
                <a:solidFill>
                  <a:srgbClr val="00B050"/>
                </a:solidFill>
              </a:rPr>
              <a:t>Multidimensional balance</a:t>
            </a:r>
            <a:r>
              <a:rPr lang="en-US" sz="2100" dirty="0"/>
              <a:t> = several resources (combining resources, focusing on one dimension, often loses strength in another.</a:t>
            </a:r>
          </a:p>
          <a:p>
            <a:pPr lvl="2"/>
            <a:r>
              <a:rPr lang="en-US" b="1" dirty="0">
                <a:solidFill>
                  <a:srgbClr val="00B050"/>
                </a:solidFill>
              </a:rPr>
              <a:t>Psychological balance </a:t>
            </a:r>
            <a:r>
              <a:rPr lang="en-US" dirty="0"/>
              <a:t>(Players feel in control, Mistakes feel self-chosen, Risk feels fair</a:t>
            </a:r>
            <a:endParaRPr lang="da-DK" dirty="0"/>
          </a:p>
          <a:p>
            <a:r>
              <a:rPr lang="en-US" dirty="0"/>
              <a:t>Unbalanced games = bad games — unless the imbalance is deliberate and fun (Mad, </a:t>
            </a:r>
            <a:r>
              <a:rPr lang="en-US" dirty="0" err="1"/>
              <a:t>Munskin</a:t>
            </a:r>
            <a:r>
              <a:rPr lang="en-US" dirty="0"/>
              <a:t>)</a:t>
            </a:r>
            <a:endParaRPr lang="da-DK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03E46D2-1140-C2A7-84BC-68394F8CD7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26481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da-DK" altLang="da-DK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00059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EA1847-981F-84AB-ACA8-1B2CF9011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Who</a:t>
            </a:r>
            <a:r>
              <a:rPr lang="da-DK" dirty="0"/>
              <a:t> am I</a:t>
            </a:r>
          </a:p>
        </p:txBody>
      </p:sp>
      <p:pic>
        <p:nvPicPr>
          <p:cNvPr id="5" name="Pladsholder til indhold 4" descr="Et billede, der indeholder tekst, Ansigt, person, menneske&#10;&#10;AI-genereret indhold kan være ukorrekt.">
            <a:extLst>
              <a:ext uri="{FF2B5EF4-FFF2-40B4-BE49-F238E27FC236}">
                <a16:creationId xmlns:a16="http://schemas.microsoft.com/office/drawing/2014/main" id="{D5206C60-240F-65C4-B215-9B28450D28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7010400"/>
          </a:xfrm>
          <a:prstGeom prst="rect">
            <a:avLst/>
          </a:prstGeom>
        </p:spPr>
      </p:pic>
      <p:pic>
        <p:nvPicPr>
          <p:cNvPr id="11" name="Billede 10" descr="Et billede, der indeholder tekst, skærmbillede, indendørs, information&#10;&#10;AI-genereret indhold kan være ukorrekt.">
            <a:extLst>
              <a:ext uri="{FF2B5EF4-FFF2-40B4-BE49-F238E27FC236}">
                <a16:creationId xmlns:a16="http://schemas.microsoft.com/office/drawing/2014/main" id="{4AC8F4C4-B907-7177-11EA-459DD9A9E7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703" y="3804945"/>
            <a:ext cx="3830484" cy="1325562"/>
          </a:xfrm>
          <a:prstGeom prst="rect">
            <a:avLst/>
          </a:prstGeom>
        </p:spPr>
      </p:pic>
      <p:pic>
        <p:nvPicPr>
          <p:cNvPr id="13" name="Billede 12" descr="Et billede, der indeholder bog, skitse, kunst, tekst&#10;&#10;AI-genereret indhold kan være ukorrekt.">
            <a:extLst>
              <a:ext uri="{FF2B5EF4-FFF2-40B4-BE49-F238E27FC236}">
                <a16:creationId xmlns:a16="http://schemas.microsoft.com/office/drawing/2014/main" id="{EDDD39D6-7631-5F12-6D60-A287EE0393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6703" y="5441475"/>
            <a:ext cx="3561574" cy="1568925"/>
          </a:xfrm>
          <a:prstGeom prst="rect">
            <a:avLst/>
          </a:prstGeom>
        </p:spPr>
      </p:pic>
      <p:pic>
        <p:nvPicPr>
          <p:cNvPr id="4" name="Billede 3">
            <a:extLst>
              <a:ext uri="{FF2B5EF4-FFF2-40B4-BE49-F238E27FC236}">
                <a16:creationId xmlns:a16="http://schemas.microsoft.com/office/drawing/2014/main" id="{F139A7DD-880D-9DAF-B236-58CFBAA4E1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3171" y="5198821"/>
            <a:ext cx="2817154" cy="485308"/>
          </a:xfrm>
          <a:prstGeom prst="rect">
            <a:avLst/>
          </a:prstGeom>
        </p:spPr>
      </p:pic>
      <p:sp>
        <p:nvSpPr>
          <p:cNvPr id="14" name="Rektangel 13">
            <a:extLst>
              <a:ext uri="{FF2B5EF4-FFF2-40B4-BE49-F238E27FC236}">
                <a16:creationId xmlns:a16="http://schemas.microsoft.com/office/drawing/2014/main" id="{D19905D9-94D9-F278-6E71-26019260E2EC}"/>
              </a:ext>
            </a:extLst>
          </p:cNvPr>
          <p:cNvSpPr/>
          <p:nvPr/>
        </p:nvSpPr>
        <p:spPr>
          <a:xfrm>
            <a:off x="381837" y="6561573"/>
            <a:ext cx="2512088" cy="371789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2000" b="1" dirty="0"/>
              <a:t>Forlaget /</a:t>
            </a:r>
            <a:r>
              <a:rPr lang="da-DK" sz="2000" b="1" dirty="0" err="1"/>
              <a:t>uvlib</a:t>
            </a:r>
            <a:endParaRPr lang="da-DK" sz="2000" b="1" dirty="0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9CF3C636-D157-7854-1E7B-6592D593B503}"/>
              </a:ext>
            </a:extLst>
          </p:cNvPr>
          <p:cNvSpPr/>
          <p:nvPr/>
        </p:nvSpPr>
        <p:spPr>
          <a:xfrm>
            <a:off x="1438589" y="4884492"/>
            <a:ext cx="2512088" cy="371789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2000" b="1" dirty="0" err="1"/>
              <a:t>OnOn</a:t>
            </a:r>
            <a:r>
              <a:rPr lang="da-DK" sz="2000" b="1" dirty="0"/>
              <a:t> </a:t>
            </a:r>
            <a:r>
              <a:rPr lang="da-DK" sz="2000" b="1" dirty="0" err="1"/>
              <a:t>HashGear</a:t>
            </a:r>
            <a:endParaRPr lang="da-DK" sz="2000" b="1" dirty="0"/>
          </a:p>
        </p:txBody>
      </p:sp>
      <p:pic>
        <p:nvPicPr>
          <p:cNvPr id="17" name="Billede 16">
            <a:extLst>
              <a:ext uri="{FF2B5EF4-FFF2-40B4-BE49-F238E27FC236}">
                <a16:creationId xmlns:a16="http://schemas.microsoft.com/office/drawing/2014/main" id="{00D7EF1E-6946-2E3B-D634-04991C5621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52008" y="5854149"/>
            <a:ext cx="3245613" cy="371788"/>
          </a:xfrm>
          <a:prstGeom prst="rect">
            <a:avLst/>
          </a:prstGeom>
        </p:spPr>
      </p:pic>
      <p:sp>
        <p:nvSpPr>
          <p:cNvPr id="19" name="Tekstfelt 18">
            <a:extLst>
              <a:ext uri="{FF2B5EF4-FFF2-40B4-BE49-F238E27FC236}">
                <a16:creationId xmlns:a16="http://schemas.microsoft.com/office/drawing/2014/main" id="{3BB4E8C2-1E7F-0872-CFD8-AFD54E5705F1}"/>
              </a:ext>
            </a:extLst>
          </p:cNvPr>
          <p:cNvSpPr txBox="1"/>
          <p:nvPr/>
        </p:nvSpPr>
        <p:spPr>
          <a:xfrm>
            <a:off x="838200" y="662792"/>
            <a:ext cx="2558143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400" b="1" dirty="0">
                <a:latin typeface="Calibri" panose="020F0502020204030204" pitchFamily="34" charset="0"/>
              </a:rPr>
              <a:t>Business Concept and Strategy Developer</a:t>
            </a:r>
            <a:r>
              <a:rPr lang="en-GB" altLang="en-US" sz="1400" i="1" dirty="0">
                <a:latin typeface="Calibri" panose="020F0502020204030204" pitchFamily="34" charset="0"/>
              </a:rPr>
              <a:t> </a:t>
            </a:r>
            <a:r>
              <a:rPr lang="en-GB" altLang="en-US" sz="1400" dirty="0">
                <a:latin typeface="Calibri" panose="020F0502020204030204" pitchFamily="34" charset="0"/>
              </a:rPr>
              <a:t>Copenhagen </a:t>
            </a:r>
            <a:r>
              <a:rPr lang="en-GB" altLang="en-US" sz="1400" dirty="0" err="1">
                <a:latin typeface="Calibri" panose="020F0502020204030204" pitchFamily="34" charset="0"/>
              </a:rPr>
              <a:t>Univercity</a:t>
            </a:r>
            <a:r>
              <a:rPr lang="en-GB" altLang="en-US" sz="1400" dirty="0">
                <a:latin typeface="Calibri" panose="020F0502020204030204" pitchFamily="34" charset="0"/>
              </a:rPr>
              <a:t>, SDU (extern lecturer), IT-</a:t>
            </a:r>
            <a:r>
              <a:rPr lang="en-GB" altLang="en-US" sz="1400" dirty="0" err="1">
                <a:latin typeface="Calibri" panose="020F0502020204030204" pitchFamily="34" charset="0"/>
              </a:rPr>
              <a:t>univercity</a:t>
            </a:r>
            <a:r>
              <a:rPr lang="en-GB" altLang="en-US" sz="1400" dirty="0">
                <a:latin typeface="Calibri" panose="020F0502020204030204" pitchFamily="34" charset="0"/>
              </a:rPr>
              <a:t> (social media)</a:t>
            </a:r>
            <a:br>
              <a:rPr lang="en-GB" altLang="en-US" sz="1400" dirty="0">
                <a:latin typeface="Calibri" panose="020F0502020204030204" pitchFamily="34" charset="0"/>
              </a:rPr>
            </a:br>
            <a:r>
              <a:rPr lang="en-GB" altLang="en-US" sz="1400" b="1" dirty="0">
                <a:latin typeface="Calibri" panose="020F0502020204030204" pitchFamily="34" charset="0"/>
              </a:rPr>
              <a:t>Software and IT Developer - </a:t>
            </a:r>
            <a:r>
              <a:rPr lang="en-GB" altLang="en-US" sz="1400" dirty="0">
                <a:latin typeface="Calibri" panose="020F0502020204030204" pitchFamily="34" charset="0"/>
              </a:rPr>
              <a:t> Copenhagen University, IT-university </a:t>
            </a:r>
          </a:p>
        </p:txBody>
      </p:sp>
    </p:spTree>
    <p:extLst>
      <p:ext uri="{BB962C8B-B14F-4D97-AF65-F5344CB8AC3E}">
        <p14:creationId xmlns:p14="http://schemas.microsoft.com/office/powerpoint/2010/main" val="25052746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B915AD-5713-E4A8-EE2F-E79384F053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7942"/>
          </a:xfrm>
        </p:spPr>
        <p:txBody>
          <a:bodyPr/>
          <a:lstStyle/>
          <a:p>
            <a:r>
              <a:rPr lang="da-DK" b="1" dirty="0"/>
              <a:t>8. </a:t>
            </a:r>
            <a:r>
              <a:rPr lang="da-DK" b="1" dirty="0" err="1"/>
              <a:t>Theme</a:t>
            </a:r>
            <a:r>
              <a:rPr lang="da-DK" b="1" dirty="0"/>
              <a:t> and </a:t>
            </a:r>
            <a:r>
              <a:rPr lang="da-DK" b="1" dirty="0" err="1"/>
              <a:t>mechanics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95D16A8-D520-92E5-31D5-61D0BA9192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63065"/>
            <a:ext cx="10515600" cy="435133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Theme makes the game intuitive.</a:t>
            </a:r>
          </a:p>
          <a:p>
            <a:endParaRPr lang="da-DK" dirty="0"/>
          </a:p>
          <a:p>
            <a:r>
              <a:rPr lang="en-US" dirty="0"/>
              <a:t>A good theme:</a:t>
            </a:r>
          </a:p>
          <a:p>
            <a:pPr lvl="1"/>
            <a:r>
              <a:rPr lang="en-US" dirty="0"/>
              <a:t>Explains the rules naturally
Makes the game easier to learn
Provides emotional connection
Helps players understand actions</a:t>
            </a:r>
          </a:p>
          <a:p>
            <a:pPr lvl="1"/>
            <a:endParaRPr lang="da-DK" dirty="0"/>
          </a:p>
          <a:p>
            <a:r>
              <a:rPr lang="en-US" dirty="0"/>
              <a:t>A bad theme:</a:t>
            </a:r>
          </a:p>
          <a:p>
            <a:pPr lvl="1"/>
            <a:r>
              <a:rPr lang="en-US" dirty="0"/>
              <a:t>Feels sticky on
Explains nothing
Creates cognitive confusion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7718876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FE29FC09-3071-732D-DD67-75B1F6D3D0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20097"/>
          </a:xfrm>
        </p:spPr>
        <p:txBody>
          <a:bodyPr/>
          <a:lstStyle/>
          <a:p>
            <a:r>
              <a:rPr lang="da-DK" dirty="0" err="1"/>
              <a:t>Examples</a:t>
            </a:r>
            <a:r>
              <a:rPr lang="da-DK" dirty="0"/>
              <a:t> of game </a:t>
            </a:r>
            <a:r>
              <a:rPr lang="da-DK" dirty="0" err="1"/>
              <a:t>mechanisms</a:t>
            </a:r>
            <a:endParaRPr lang="da-DK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85EA018-7976-37C4-04B9-14E0B0EE452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1077417"/>
            <a:ext cx="10020692" cy="5847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da-DK" sz="2000" dirty="0">
                <a:latin typeface="Arial" panose="020B0604020202020204" pitchFamily="34" charset="0"/>
              </a:rPr>
              <a:t>Turn Taking</a:t>
            </a:r>
          </a:p>
          <a:p>
            <a:pPr lv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da-DK" sz="1600" dirty="0">
                <a:latin typeface="Arial" panose="020B0604020202020204" pitchFamily="34" charset="0"/>
              </a:rPr>
              <a:t>Players take turns performing actions following a fixed structure.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da-DK" sz="2000" dirty="0">
                <a:latin typeface="Arial" panose="020B0604020202020204" pitchFamily="34" charset="0"/>
              </a:rPr>
              <a:t>Worker Placement</a:t>
            </a:r>
          </a:p>
          <a:p>
            <a:pPr lv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da-DK" sz="1600" dirty="0">
                <a:latin typeface="Arial" panose="020B0604020202020204" pitchFamily="34" charset="0"/>
              </a:rPr>
              <a:t>Players place limited workers on action tiles to perform exclusive actions.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da-DK" sz="2000" dirty="0">
                <a:latin typeface="Arial" panose="020B0604020202020204" pitchFamily="34" charset="0"/>
              </a:rPr>
              <a:t>Deck Building</a:t>
            </a:r>
          </a:p>
          <a:p>
            <a:pPr lv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da-DK" sz="1600" dirty="0">
                <a:latin typeface="Arial" panose="020B0604020202020204" pitchFamily="34" charset="0"/>
              </a:rPr>
              <a:t>Players continuously build their own deck, which improves their options over time.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da-DK" sz="2000" dirty="0">
                <a:latin typeface="Arial" panose="020B0604020202020204" pitchFamily="34" charset="0"/>
              </a:rPr>
              <a:t>Tile Placement</a:t>
            </a:r>
          </a:p>
          <a:p>
            <a:pPr lv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da-DK" sz="1800" dirty="0">
                <a:latin typeface="Arial" panose="020B0604020202020204" pitchFamily="34" charset="0"/>
              </a:rPr>
              <a:t>Players place pieces/tiles in a common area to build structure, patterns, or scoring areas.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da-DK" sz="2000" dirty="0">
                <a:latin typeface="Arial" panose="020B0604020202020204" pitchFamily="34" charset="0"/>
              </a:rPr>
              <a:t>Area Control</a:t>
            </a:r>
          </a:p>
          <a:p>
            <a:pPr lv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da-DK" sz="1800" dirty="0">
                <a:latin typeface="Arial" panose="020B0604020202020204" pitchFamily="34" charset="0"/>
              </a:rPr>
              <a:t>Players compete to have majority or dominance in certain areas.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da-DK" sz="2000" dirty="0">
                <a:latin typeface="Arial" panose="020B0604020202020204" pitchFamily="34" charset="0"/>
              </a:rPr>
              <a:t>Push-your-luck</a:t>
            </a:r>
          </a:p>
          <a:p>
            <a:pPr lv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da-DK" sz="1800" dirty="0">
                <a:latin typeface="Arial" panose="020B0604020202020204" pitchFamily="34" charset="0"/>
              </a:rPr>
              <a:t>Players choose between stopping safely or continuing for bigger wins with the risk of loss.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da-DK" sz="2000" dirty="0">
                <a:latin typeface="Arial" panose="020B0604020202020204" pitchFamily="34" charset="0"/>
              </a:rPr>
              <a:t>Set Collection</a:t>
            </a:r>
          </a:p>
          <a:p>
            <a:pPr lv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da-DK" sz="1800" dirty="0">
                <a:latin typeface="Arial" panose="020B0604020202020204" pitchFamily="34" charset="0"/>
              </a:rPr>
              <a:t>Players collect certain combinations of items to earn points or bonuses.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da-DK" sz="2000" dirty="0">
                <a:latin typeface="Arial" panose="020B0604020202020204" pitchFamily="34" charset="0"/>
              </a:rPr>
              <a:t>Asymmetry</a:t>
            </a:r>
          </a:p>
          <a:p>
            <a:pPr lv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da-DK" sz="1800" dirty="0">
                <a:latin typeface="Arial" panose="020B0604020202020204" pitchFamily="34" charset="0"/>
              </a:rPr>
              <a:t>Players start with different abilities, goals, or rules that change their strategic options.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da-DK" sz="2000" dirty="0">
                <a:latin typeface="Arial" panose="020B0604020202020204" pitchFamily="34" charset="0"/>
              </a:rPr>
              <a:t>Resource Management</a:t>
            </a:r>
          </a:p>
          <a:p>
            <a:pPr lv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da-DK" sz="1800" dirty="0">
                <a:latin typeface="Arial" panose="020B0604020202020204" pitchFamily="34" charset="0"/>
              </a:rPr>
              <a:t>Players manage scarce resources to optimize their path to victory.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da-DK" sz="2000" dirty="0">
                <a:latin typeface="Arial" panose="020B0604020202020204" pitchFamily="34" charset="0"/>
              </a:rPr>
              <a:t>Racing / Movement</a:t>
            </a:r>
          </a:p>
          <a:p>
            <a:pPr lvl="1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da-DK" sz="1800" dirty="0">
                <a:latin typeface="Arial" panose="020B0604020202020204" pitchFamily="34" charset="0"/>
              </a:rPr>
              <a:t>Players move towards a goal where pace and timing determine the winner.</a:t>
            </a:r>
            <a:endParaRPr lang="da-DK" altLang="da-DK" sz="18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00208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121625D-542F-DB87-2A88-03C8F466CE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8176"/>
            <a:ext cx="10515600" cy="825722"/>
          </a:xfrm>
        </p:spPr>
        <p:txBody>
          <a:bodyPr/>
          <a:lstStyle/>
          <a:p>
            <a:r>
              <a:rPr lang="da-DK" dirty="0"/>
              <a:t>Resources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06D65B0-3D2C-A87E-7B64-F660751D1E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99460"/>
            <a:ext cx="10515600" cy="5773480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/>
              <a:t>Resources/power are all the elements that players can control, build, lose or convert, bringing them closer to the game's victory criterion.</a:t>
            </a:r>
          </a:p>
          <a:p>
            <a:pPr lvl="1"/>
            <a:r>
              <a:rPr lang="en-US" b="1" dirty="0"/>
              <a:t>Physical (</a:t>
            </a:r>
            <a:r>
              <a:rPr lang="en-US" dirty="0"/>
              <a:t>money, wood, stone)</a:t>
            </a:r>
          </a:p>
          <a:p>
            <a:pPr lvl="1"/>
            <a:r>
              <a:rPr lang="en-US" b="1" dirty="0"/>
              <a:t>Abstract </a:t>
            </a:r>
            <a:r>
              <a:rPr lang="en-US" dirty="0"/>
              <a:t>(time, actions, influence, power)</a:t>
            </a:r>
          </a:p>
          <a:p>
            <a:pPr lvl="1"/>
            <a:r>
              <a:rPr lang="en-US" b="1" dirty="0"/>
              <a:t>Positional </a:t>
            </a:r>
            <a:r>
              <a:rPr lang="en-US" dirty="0"/>
              <a:t>(control over areas)</a:t>
            </a:r>
          </a:p>
          <a:p>
            <a:pPr lvl="1"/>
            <a:r>
              <a:rPr lang="en-US" b="1" dirty="0"/>
              <a:t>Informational </a:t>
            </a:r>
            <a:r>
              <a:rPr lang="en-US" dirty="0"/>
              <a:t>(card in hand, hidden knowledge)</a:t>
            </a:r>
            <a:endParaRPr lang="da-DK" dirty="0"/>
          </a:p>
          <a:p>
            <a:r>
              <a:rPr lang="en-US" dirty="0"/>
              <a:t>Resources are the engine of the game's decisions. - Without scarcity, → no real choices.</a:t>
            </a:r>
          </a:p>
          <a:p>
            <a:pPr lvl="1"/>
            <a:r>
              <a:rPr lang="en-US" dirty="0"/>
              <a:t>Scarcity → prioritization</a:t>
            </a:r>
          </a:p>
          <a:p>
            <a:pPr lvl="1"/>
            <a:r>
              <a:rPr lang="en-US" dirty="0"/>
              <a:t>Trade-offs → strategic choices</a:t>
            </a:r>
          </a:p>
          <a:p>
            <a:pPr lvl="1"/>
            <a:r>
              <a:rPr lang="en-US" dirty="0"/>
              <a:t>Conversion → progression</a:t>
            </a:r>
          </a:p>
          <a:p>
            <a:pPr lvl="1"/>
            <a:r>
              <a:rPr lang="en-US" dirty="0"/>
              <a:t>Risk → tension</a:t>
            </a:r>
          </a:p>
          <a:p>
            <a:pPr lvl="1"/>
            <a:r>
              <a:rPr lang="en-US" dirty="0"/>
              <a:t>Interaction → conflict or cooperation</a:t>
            </a:r>
            <a:endParaRPr lang="da-DK" b="1" dirty="0"/>
          </a:p>
          <a:p>
            <a:r>
              <a:rPr lang="en-US" b="1" dirty="0"/>
              <a:t>What characterizes a good resource design?</a:t>
            </a:r>
          </a:p>
          <a:p>
            <a:pPr lvl="1"/>
            <a:r>
              <a:rPr lang="en-US" dirty="0"/>
              <a:t>Scarcity is balanced (neither too abundant nor too tight)</a:t>
            </a:r>
          </a:p>
          <a:p>
            <a:pPr lvl="1"/>
            <a:r>
              <a:rPr lang="en-US" dirty="0"/>
              <a:t>More ways to turn resources into victory</a:t>
            </a:r>
          </a:p>
          <a:p>
            <a:pPr lvl="1"/>
            <a:r>
              <a:rPr lang="en-US" dirty="0"/>
              <a:t>No dominant strategy</a:t>
            </a:r>
          </a:p>
          <a:p>
            <a:pPr lvl="1"/>
            <a:r>
              <a:rPr lang="en-US" dirty="0"/>
              <a:t>Resources are directly linked to the victory criterion</a:t>
            </a:r>
          </a:p>
          <a:p>
            <a:pPr lvl="1"/>
            <a:r>
              <a:rPr lang="en-US" dirty="0"/>
              <a:t>Players can influence each other's access to resources</a:t>
            </a:r>
            <a:endParaRPr lang="da-DK" dirty="0"/>
          </a:p>
          <a:p>
            <a:endParaRPr lang="da-DK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543773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B0E294-288C-1F2D-B7D1-BA4E74699C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4A38AA-D765-BA94-72D4-69D0A8498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01674"/>
          </a:xfrm>
        </p:spPr>
        <p:txBody>
          <a:bodyPr/>
          <a:lstStyle/>
          <a:p>
            <a:r>
              <a:rPr lang="en-US" dirty="0"/>
              <a:t>Summing up - Elements of a good game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273A919-A7B8-CB6F-FA59-251F362B69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4641"/>
            <a:ext cx="10515600" cy="5450959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Goals and limitations – so a good game has</a:t>
            </a:r>
          </a:p>
          <a:p>
            <a:pPr lvl="1"/>
            <a:r>
              <a:rPr lang="en-US" dirty="0"/>
              <a:t>A clear goal (win, escape, build something, survive, etc.)</a:t>
            </a:r>
          </a:p>
          <a:p>
            <a:pPr lvl="1"/>
            <a:r>
              <a:rPr lang="en-US" dirty="0"/>
              <a:t>Rules that set the framework and create challenge</a:t>
            </a:r>
          </a:p>
          <a:p>
            <a:pPr lvl="1"/>
            <a:r>
              <a:rPr lang="en-US" dirty="0"/>
              <a:t>It is precisely the balance between goals and limitations that makes:</a:t>
            </a:r>
          </a:p>
          <a:p>
            <a:pPr lvl="2"/>
            <a:r>
              <a:rPr lang="en-US" dirty="0"/>
              <a:t>The task difficult, but not too difficult
The choices interesting</a:t>
            </a:r>
          </a:p>
          <a:p>
            <a:pPr lvl="2"/>
            <a:r>
              <a:rPr lang="en-US" dirty="0"/>
              <a:t>Strategies possible</a:t>
            </a:r>
          </a:p>
          <a:p>
            <a:pPr lvl="2"/>
            <a:r>
              <a:rPr lang="en-US" dirty="0"/>
              <a:t>Limitations drive creativity and strategy.</a:t>
            </a:r>
            <a:endParaRPr lang="da-DK" dirty="0"/>
          </a:p>
          <a:p>
            <a:r>
              <a:rPr lang="en-US" b="1" dirty="0"/>
              <a:t>The experience should be worth coming back to as </a:t>
            </a:r>
            <a:r>
              <a:rPr lang="en-US" b="1" dirty="0" err="1"/>
              <a:t>ety</a:t>
            </a:r>
            <a:r>
              <a:rPr lang="en-US" b="1" dirty="0"/>
              <a:t> good game</a:t>
            </a:r>
          </a:p>
          <a:p>
            <a:pPr lvl="1"/>
            <a:r>
              <a:rPr lang="en-US" dirty="0"/>
              <a:t>is not just mechanics – it's a feeling:</a:t>
            </a:r>
          </a:p>
          <a:p>
            <a:pPr lvl="1"/>
            <a:r>
              <a:rPr lang="en-US" dirty="0"/>
              <a:t>Excitement</a:t>
            </a:r>
          </a:p>
          <a:p>
            <a:pPr lvl="1"/>
            <a:r>
              <a:rPr lang="en-US" dirty="0"/>
              <a:t>Cooperation and/or conflict</a:t>
            </a:r>
          </a:p>
          <a:p>
            <a:pPr lvl="1"/>
            <a:r>
              <a:rPr lang="en-US" dirty="0"/>
              <a:t>Coping</a:t>
            </a:r>
          </a:p>
          <a:p>
            <a:pPr lvl="1"/>
            <a:r>
              <a:rPr lang="en-US" dirty="0"/>
              <a:t>Humor</a:t>
            </a:r>
          </a:p>
          <a:p>
            <a:pPr lvl="1"/>
            <a:r>
              <a:rPr lang="en-US" dirty="0"/>
              <a:t>Imagination</a:t>
            </a:r>
          </a:p>
          <a:p>
            <a:pPr lvl="1"/>
            <a:r>
              <a:rPr lang="en-US" dirty="0"/>
              <a:t>Competition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866179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367741-F044-A936-A596-BB0FE5BCFC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C47F62F-0955-F61C-AFCC-45E8FD70BD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2EA2227-C5AA-36AC-3AFB-CBE3227BC0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698561C-8047-4976-CC1A-BC33A32A4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267" y="211636"/>
            <a:ext cx="9711254" cy="61239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FFFF"/>
                </a:solidFill>
              </a:rPr>
              <a:t>My game – My life or just the game of life?</a:t>
            </a:r>
            <a:endParaRPr lang="da-DK" dirty="0">
              <a:solidFill>
                <a:srgbClr val="FFFFFF"/>
              </a:solidFill>
            </a:endParaRP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5E3C7E15-0840-8FC2-1A8F-C0BD1D5C0C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321" y="1035664"/>
            <a:ext cx="11247472" cy="5571898"/>
          </a:xfrm>
        </p:spPr>
        <p:txBody>
          <a:bodyPr anchor="ctr">
            <a:normAutofit fontScale="85000" lnSpcReduction="20000"/>
          </a:bodyPr>
          <a:lstStyle/>
          <a:p>
            <a:r>
              <a:rPr lang="en-US" b="1" dirty="0">
                <a:solidFill>
                  <a:srgbClr val="FFFFFF"/>
                </a:solidFill>
              </a:rPr>
              <a:t>Understanding the life – why I am doing this and this in my life</a:t>
            </a:r>
            <a:r>
              <a:rPr lang="da-DK" b="1" dirty="0">
                <a:solidFill>
                  <a:srgbClr val="FFFFFF"/>
                </a:solidFill>
              </a:rPr>
              <a:t>:</a:t>
            </a:r>
          </a:p>
          <a:p>
            <a:endParaRPr lang="da-DK" b="1" dirty="0">
              <a:solidFill>
                <a:srgbClr val="FFFFFF"/>
              </a:solidFill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en-US" sz="2800" b="1" dirty="0">
                <a:solidFill>
                  <a:srgbClr val="FFFFFF"/>
                </a:solidFill>
              </a:rPr>
              <a:t>Rules – </a:t>
            </a:r>
            <a:r>
              <a:rPr lang="en-US" sz="2800" dirty="0">
                <a:solidFill>
                  <a:srgbClr val="FFFFFF"/>
                </a:solidFill>
              </a:rPr>
              <a:t>Laws, ethic, behavior (different depending on the context)</a:t>
            </a:r>
          </a:p>
          <a:p>
            <a:pPr marL="914400" lvl="1" indent="-457200">
              <a:buFont typeface="+mj-lt"/>
              <a:buAutoNum type="arabicPeriod"/>
            </a:pPr>
            <a:r>
              <a:rPr lang="da-DK" sz="2800" b="1" dirty="0" err="1">
                <a:solidFill>
                  <a:srgbClr val="FFFFFF"/>
                </a:solidFill>
              </a:rPr>
              <a:t>Choices</a:t>
            </a:r>
            <a:r>
              <a:rPr lang="da-DK" sz="2800" b="1" dirty="0">
                <a:solidFill>
                  <a:srgbClr val="FFFFFF"/>
                </a:solidFill>
              </a:rPr>
              <a:t>/actions – </a:t>
            </a:r>
            <a:r>
              <a:rPr lang="da-DK" sz="2800" dirty="0" err="1">
                <a:solidFill>
                  <a:srgbClr val="FFFFFF"/>
                </a:solidFill>
              </a:rPr>
              <a:t>meaningful</a:t>
            </a:r>
            <a:r>
              <a:rPr lang="da-DK" sz="2800" dirty="0">
                <a:solidFill>
                  <a:srgbClr val="FFFFFF"/>
                </a:solidFill>
              </a:rPr>
              <a:t> decisions (all </a:t>
            </a:r>
            <a:r>
              <a:rPr lang="da-DK" sz="2800" dirty="0" err="1">
                <a:solidFill>
                  <a:srgbClr val="FFFFFF"/>
                </a:solidFill>
              </a:rPr>
              <a:t>what</a:t>
            </a:r>
            <a:r>
              <a:rPr lang="da-DK" sz="2800" dirty="0">
                <a:solidFill>
                  <a:srgbClr val="FFFFFF"/>
                </a:solidFill>
              </a:rPr>
              <a:t> I am </a:t>
            </a:r>
            <a:r>
              <a:rPr lang="da-DK" sz="2800" dirty="0" err="1">
                <a:solidFill>
                  <a:srgbClr val="FFFFFF"/>
                </a:solidFill>
              </a:rPr>
              <a:t>doing</a:t>
            </a:r>
            <a:r>
              <a:rPr lang="da-DK" sz="2800" dirty="0">
                <a:solidFill>
                  <a:srgbClr val="FFFFFF"/>
                </a:solidFill>
              </a:rPr>
              <a:t> </a:t>
            </a:r>
            <a:r>
              <a:rPr lang="da-DK" sz="2800" dirty="0" err="1">
                <a:solidFill>
                  <a:srgbClr val="FFFFFF"/>
                </a:solidFill>
              </a:rPr>
              <a:t>every</a:t>
            </a:r>
            <a:r>
              <a:rPr lang="da-DK" sz="2800" dirty="0">
                <a:solidFill>
                  <a:srgbClr val="FFFFFF"/>
                </a:solidFill>
              </a:rPr>
              <a:t> </a:t>
            </a:r>
            <a:r>
              <a:rPr lang="da-DK" sz="2800" dirty="0" err="1">
                <a:solidFill>
                  <a:srgbClr val="FFFFFF"/>
                </a:solidFill>
              </a:rPr>
              <a:t>day</a:t>
            </a:r>
            <a:r>
              <a:rPr lang="da-DK" sz="2800" dirty="0">
                <a:solidFill>
                  <a:srgbClr val="FFFFFF"/>
                </a:solidFill>
              </a:rPr>
              <a:t> for </a:t>
            </a:r>
            <a:r>
              <a:rPr lang="da-DK" sz="2800" dirty="0" err="1">
                <a:solidFill>
                  <a:srgbClr val="FFFFFF"/>
                </a:solidFill>
              </a:rPr>
              <a:t>achieving</a:t>
            </a:r>
            <a:r>
              <a:rPr lang="da-DK" sz="2800" dirty="0">
                <a:solidFill>
                  <a:srgbClr val="FFFFFF"/>
                </a:solidFill>
              </a:rPr>
              <a:t> </a:t>
            </a:r>
            <a:r>
              <a:rPr lang="da-DK" sz="2800" dirty="0" err="1">
                <a:solidFill>
                  <a:srgbClr val="FFFFFF"/>
                </a:solidFill>
              </a:rPr>
              <a:t>my</a:t>
            </a:r>
            <a:r>
              <a:rPr lang="da-DK" sz="2800" dirty="0">
                <a:solidFill>
                  <a:srgbClr val="FFFFFF"/>
                </a:solidFill>
              </a:rPr>
              <a:t> </a:t>
            </a:r>
            <a:r>
              <a:rPr lang="da-DK" sz="2800" dirty="0" err="1">
                <a:solidFill>
                  <a:srgbClr val="FFFFFF"/>
                </a:solidFill>
              </a:rPr>
              <a:t>goals</a:t>
            </a:r>
            <a:endParaRPr lang="da-DK" sz="2800" dirty="0">
              <a:solidFill>
                <a:srgbClr val="FFFFFF"/>
              </a:solidFill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en-US" sz="2800" b="1" dirty="0">
                <a:solidFill>
                  <a:srgbClr val="FFFFFF"/>
                </a:solidFill>
              </a:rPr>
              <a:t>Goals – </a:t>
            </a:r>
            <a:r>
              <a:rPr lang="en-US" sz="2800" dirty="0">
                <a:solidFill>
                  <a:srgbClr val="FFFFFF"/>
                </a:solidFill>
              </a:rPr>
              <a:t>what I am trying to achieve in my life (power, money, house – fulfilling </a:t>
            </a:r>
            <a:r>
              <a:rPr lang="en-US" sz="2800" dirty="0" err="1">
                <a:solidFill>
                  <a:srgbClr val="FFFFFF"/>
                </a:solidFill>
              </a:rPr>
              <a:t>Maslows</a:t>
            </a:r>
            <a:r>
              <a:rPr lang="en-US" sz="2800" dirty="0">
                <a:solidFill>
                  <a:srgbClr val="FFFFFF"/>
                </a:solidFill>
              </a:rPr>
              <a:t> need pyramid</a:t>
            </a:r>
          </a:p>
          <a:p>
            <a:pPr marL="914400" lvl="1" indent="-457200">
              <a:buFont typeface="+mj-lt"/>
              <a:buAutoNum type="arabicPeriod"/>
            </a:pPr>
            <a:r>
              <a:rPr lang="da-DK" sz="2800" b="1" dirty="0">
                <a:solidFill>
                  <a:srgbClr val="FFFFFF"/>
                </a:solidFill>
              </a:rPr>
              <a:t>Feedback (feedbacklop</a:t>
            </a:r>
            <a:r>
              <a:rPr lang="da-DK" sz="2800" dirty="0">
                <a:solidFill>
                  <a:srgbClr val="FFFFFF"/>
                </a:solidFill>
              </a:rPr>
              <a:t> – </a:t>
            </a:r>
            <a:r>
              <a:rPr lang="en-US" sz="2800" dirty="0">
                <a:solidFill>
                  <a:srgbClr val="FFFFFF"/>
                </a:solidFill>
              </a:rPr>
              <a:t>my experience, tells me how it's going (feedback for the decisions I made like receiving awards, money, increasing power </a:t>
            </a:r>
            <a:r>
              <a:rPr lang="en-US" sz="2800" dirty="0" err="1">
                <a:solidFill>
                  <a:srgbClr val="FFFFFF"/>
                </a:solidFill>
              </a:rPr>
              <a:t>etc</a:t>
            </a:r>
            <a:r>
              <a:rPr lang="en-US" sz="2800" dirty="0">
                <a:solidFill>
                  <a:srgbClr val="FFFFFF"/>
                </a:solidFill>
              </a:rPr>
              <a:t>)</a:t>
            </a:r>
            <a:endParaRPr lang="da-DK" sz="2800" dirty="0">
              <a:solidFill>
                <a:srgbClr val="FFFFFF"/>
              </a:solidFill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en-US" sz="2800" b="1" dirty="0">
                <a:solidFill>
                  <a:srgbClr val="FFFFFF"/>
                </a:solidFill>
              </a:rPr>
              <a:t>Interaction/– </a:t>
            </a:r>
            <a:r>
              <a:rPr lang="en-US" sz="2800" dirty="0">
                <a:solidFill>
                  <a:srgbClr val="FFFFFF"/>
                </a:solidFill>
              </a:rPr>
              <a:t>how I behave together with other people during conflicts/trading/cooperating, helping )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800" b="1" dirty="0">
                <a:solidFill>
                  <a:srgbClr val="FFFFFF"/>
                </a:solidFill>
              </a:rPr>
              <a:t>Flow and experience – </a:t>
            </a:r>
            <a:r>
              <a:rPr lang="en-US" sz="2800" dirty="0">
                <a:solidFill>
                  <a:srgbClr val="FFFFFF"/>
                </a:solidFill>
              </a:rPr>
              <a:t>the feeling the life gives (especially progress and results reaching sub goals)</a:t>
            </a:r>
          </a:p>
          <a:p>
            <a:pPr marL="914400" lvl="1" indent="-457200">
              <a:buFont typeface="+mj-lt"/>
              <a:buAutoNum type="arabicPeriod"/>
            </a:pPr>
            <a:r>
              <a:rPr lang="da-DK" sz="2800" b="1" dirty="0">
                <a:solidFill>
                  <a:srgbClr val="FFFFFF"/>
                </a:solidFill>
              </a:rPr>
              <a:t>Balance – </a:t>
            </a:r>
            <a:r>
              <a:rPr lang="da-DK" sz="2800" dirty="0" err="1">
                <a:solidFill>
                  <a:srgbClr val="FFFFFF"/>
                </a:solidFill>
              </a:rPr>
              <a:t>complex</a:t>
            </a:r>
            <a:r>
              <a:rPr lang="da-DK" sz="2800" dirty="0">
                <a:solidFill>
                  <a:srgbClr val="FFFFFF"/>
                </a:solidFill>
              </a:rPr>
              <a:t> (not </a:t>
            </a:r>
            <a:r>
              <a:rPr lang="da-DK" sz="2800" dirty="0" err="1">
                <a:solidFill>
                  <a:srgbClr val="FFFFFF"/>
                </a:solidFill>
              </a:rPr>
              <a:t>my</a:t>
            </a:r>
            <a:r>
              <a:rPr lang="da-DK" sz="2800" dirty="0">
                <a:solidFill>
                  <a:srgbClr val="FFFFFF"/>
                </a:solidFill>
              </a:rPr>
              <a:t> </a:t>
            </a:r>
            <a:r>
              <a:rPr lang="da-DK" sz="2800" dirty="0" err="1">
                <a:solidFill>
                  <a:srgbClr val="FFFFFF"/>
                </a:solidFill>
              </a:rPr>
              <a:t>focus</a:t>
            </a:r>
            <a:r>
              <a:rPr lang="da-DK" sz="2800" dirty="0">
                <a:solidFill>
                  <a:srgbClr val="FFFFFF"/>
                </a:solidFill>
              </a:rPr>
              <a:t>, but </a:t>
            </a:r>
            <a:r>
              <a:rPr lang="da-DK" sz="2800" dirty="0" err="1">
                <a:solidFill>
                  <a:srgbClr val="FFFFFF"/>
                </a:solidFill>
              </a:rPr>
              <a:t>important</a:t>
            </a:r>
            <a:r>
              <a:rPr lang="da-DK" sz="2800" dirty="0">
                <a:solidFill>
                  <a:srgbClr val="FFFFFF"/>
                </a:solidFill>
              </a:rPr>
              <a:t> for the society (</a:t>
            </a:r>
            <a:r>
              <a:rPr lang="da-DK" sz="2800" dirty="0" err="1">
                <a:solidFill>
                  <a:srgbClr val="FFFFFF"/>
                </a:solidFill>
              </a:rPr>
              <a:t>goverments</a:t>
            </a:r>
            <a:r>
              <a:rPr lang="da-DK" sz="2800" dirty="0">
                <a:solidFill>
                  <a:srgbClr val="FFFFFF"/>
                </a:solidFill>
              </a:rPr>
              <a:t> </a:t>
            </a:r>
            <a:r>
              <a:rPr lang="da-DK" sz="2800" dirty="0" err="1">
                <a:solidFill>
                  <a:srgbClr val="FFFFFF"/>
                </a:solidFill>
              </a:rPr>
              <a:t>try</a:t>
            </a:r>
            <a:r>
              <a:rPr lang="da-DK" sz="2800" dirty="0">
                <a:solidFill>
                  <a:srgbClr val="FFFFFF"/>
                </a:solidFill>
              </a:rPr>
              <a:t> to </a:t>
            </a:r>
            <a:r>
              <a:rPr lang="da-DK" sz="2800" dirty="0" err="1">
                <a:solidFill>
                  <a:srgbClr val="FFFFFF"/>
                </a:solidFill>
              </a:rPr>
              <a:t>make</a:t>
            </a:r>
            <a:r>
              <a:rPr lang="da-DK" sz="2800" dirty="0">
                <a:solidFill>
                  <a:srgbClr val="FFFFFF"/>
                </a:solidFill>
              </a:rPr>
              <a:t>  </a:t>
            </a:r>
            <a:r>
              <a:rPr lang="da-DK" sz="2800" dirty="0" err="1">
                <a:solidFill>
                  <a:srgbClr val="FFFFFF"/>
                </a:solidFill>
              </a:rPr>
              <a:t>conditions</a:t>
            </a:r>
            <a:r>
              <a:rPr lang="da-DK" sz="2800" dirty="0">
                <a:solidFill>
                  <a:srgbClr val="FFFFFF"/>
                </a:solidFill>
              </a:rPr>
              <a:t> fair as long </a:t>
            </a:r>
            <a:r>
              <a:rPr lang="da-DK" sz="2800" dirty="0" err="1">
                <a:solidFill>
                  <a:srgbClr val="FFFFFF"/>
                </a:solidFill>
              </a:rPr>
              <a:t>you</a:t>
            </a:r>
            <a:r>
              <a:rPr lang="da-DK" sz="2800" dirty="0">
                <a:solidFill>
                  <a:srgbClr val="FFFFFF"/>
                </a:solidFill>
              </a:rPr>
              <a:t> </a:t>
            </a:r>
            <a:r>
              <a:rPr lang="da-DK" sz="2800" dirty="0" err="1">
                <a:solidFill>
                  <a:srgbClr val="FFFFFF"/>
                </a:solidFill>
              </a:rPr>
              <a:t>are</a:t>
            </a:r>
            <a:r>
              <a:rPr lang="da-DK" sz="2800" dirty="0">
                <a:solidFill>
                  <a:srgbClr val="FFFFFF"/>
                </a:solidFill>
              </a:rPr>
              <a:t> </a:t>
            </a:r>
            <a:r>
              <a:rPr lang="da-DK" sz="2800" dirty="0" err="1">
                <a:solidFill>
                  <a:srgbClr val="FFFFFF"/>
                </a:solidFill>
              </a:rPr>
              <a:t>following</a:t>
            </a:r>
            <a:r>
              <a:rPr lang="da-DK" sz="2800" dirty="0">
                <a:solidFill>
                  <a:srgbClr val="FFFFFF"/>
                </a:solidFill>
              </a:rPr>
              <a:t> the </a:t>
            </a:r>
            <a:r>
              <a:rPr lang="da-DK" sz="2800" dirty="0" err="1">
                <a:solidFill>
                  <a:srgbClr val="FFFFFF"/>
                </a:solidFill>
              </a:rPr>
              <a:t>rules</a:t>
            </a:r>
            <a:endParaRPr lang="da-DK" sz="2800" dirty="0">
              <a:solidFill>
                <a:srgbClr val="FFFFFF"/>
              </a:solidFill>
            </a:endParaRPr>
          </a:p>
          <a:p>
            <a:pPr marL="914400" lvl="1" indent="-457200">
              <a:buFont typeface="+mj-lt"/>
              <a:buAutoNum type="arabicPeriod"/>
            </a:pPr>
            <a:r>
              <a:rPr lang="en-US" sz="2800" b="1" dirty="0">
                <a:solidFill>
                  <a:srgbClr val="FFFFFF"/>
                </a:solidFill>
              </a:rPr>
              <a:t>Theme and understanding – </a:t>
            </a:r>
            <a:r>
              <a:rPr lang="en-US" sz="2800" dirty="0">
                <a:solidFill>
                  <a:srgbClr val="FFFFFF"/>
                </a:solidFill>
              </a:rPr>
              <a:t>what ties everything together in a meaningful context – I am alive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800" dirty="0" err="1">
                <a:solidFill>
                  <a:srgbClr val="FFFFFF"/>
                </a:solidFill>
              </a:rPr>
              <a:t>Resouces</a:t>
            </a:r>
            <a:r>
              <a:rPr lang="en-US" sz="2800" dirty="0">
                <a:solidFill>
                  <a:srgbClr val="FFFFFF"/>
                </a:solidFill>
              </a:rPr>
              <a:t> – All the things I really want and fighting for (winning my game of life</a:t>
            </a:r>
          </a:p>
          <a:p>
            <a:pPr marL="457200" lvl="1" indent="0">
              <a:buNone/>
            </a:pPr>
            <a:endParaRPr lang="da-DK" sz="19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95770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82BFE4-C697-7854-5CD4-98E9434B1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Not </a:t>
            </a:r>
            <a:r>
              <a:rPr lang="da-DK" dirty="0" err="1"/>
              <a:t>mention</a:t>
            </a:r>
            <a:r>
              <a:rPr lang="da-DK" dirty="0"/>
              <a:t> </a:t>
            </a:r>
            <a:r>
              <a:rPr lang="da-DK" dirty="0" err="1"/>
              <a:t>during</a:t>
            </a:r>
            <a:r>
              <a:rPr lang="da-DK" dirty="0"/>
              <a:t> the </a:t>
            </a:r>
            <a:r>
              <a:rPr lang="da-DK" dirty="0" err="1"/>
              <a:t>presentation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59988F7-80E2-DCFC-A7B2-1EEE94D6CA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7200839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FA781B-5530-A340-294D-EE50D941F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08075"/>
          </a:xfrm>
        </p:spPr>
        <p:txBody>
          <a:bodyPr/>
          <a:lstStyle/>
          <a:p>
            <a:r>
              <a:rPr lang="da-DK" b="1" dirty="0"/>
              <a:t>8. Components and </a:t>
            </a:r>
            <a:r>
              <a:rPr lang="da-DK" b="1" dirty="0" err="1"/>
              <a:t>physical</a:t>
            </a:r>
            <a:r>
              <a:rPr lang="da-DK" b="1" dirty="0"/>
              <a:t> design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4CA9550-ADF5-DE7A-E9F7-E68CD0826F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5600"/>
            <a:ext cx="10515600" cy="4551363"/>
          </a:xfrm>
        </p:spPr>
        <p:txBody>
          <a:bodyPr>
            <a:normAutofit/>
          </a:bodyPr>
          <a:lstStyle/>
          <a:p>
            <a:r>
              <a:rPr lang="en-US" dirty="0"/>
              <a:t>Board games are tangible systems</a:t>
            </a:r>
            <a:r>
              <a:rPr lang="da-DK" dirty="0"/>
              <a:t>.</a:t>
            </a:r>
          </a:p>
          <a:p>
            <a:r>
              <a:rPr lang="en-US" dirty="0"/>
              <a:t>Component quality affects:</a:t>
            </a:r>
          </a:p>
          <a:p>
            <a:pPr lvl="1"/>
            <a:r>
              <a:rPr lang="en-US" dirty="0"/>
              <a:t>Understanding
Pace of play
Experience</a:t>
            </a:r>
          </a:p>
          <a:p>
            <a:pPr lvl="1"/>
            <a:endParaRPr lang="da-DK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9346413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BB0D03-EA91-3261-5361-406D84867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/>
              <a:t>10. </a:t>
            </a:r>
            <a:r>
              <a:rPr lang="da-DK" b="1" dirty="0" err="1"/>
              <a:t>Playtesting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18F6C3A-478E-492C-663E-098D6A875C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 game is not finished until it has been tested...</a:t>
            </a:r>
          </a:p>
          <a:p>
            <a:endParaRPr lang="en-US" dirty="0"/>
          </a:p>
          <a:p>
            <a:r>
              <a:rPr lang="en-US" dirty="0"/>
              <a:t>Playtesting reveals:</a:t>
            </a:r>
          </a:p>
          <a:p>
            <a:pPr lvl="1"/>
            <a:r>
              <a:rPr lang="en-US" dirty="0"/>
              <a:t>imbalances
dead rounds
Incomprehensible rules
Boring choices
for long games</a:t>
            </a:r>
            <a:endParaRPr lang="da-DK" dirty="0"/>
          </a:p>
          <a:p>
            <a:r>
              <a:rPr lang="en-US" dirty="0"/>
              <a:t>The best designers remove more than they add (save them for an expansion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5768545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FACE9F-DCF8-4C9B-FB90-6ADEB18A7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/>
              <a:t>Game Design Fundamentals</a:t>
            </a: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82E3D8FD-1C1A-C5ED-EC74-5770F601EE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Game Mechanics/ game engine </a:t>
            </a:r>
          </a:p>
          <a:p>
            <a:pPr lvl="1"/>
            <a:endParaRPr lang="en-US" b="1" dirty="0"/>
          </a:p>
          <a:p>
            <a:pPr lvl="1"/>
            <a:r>
              <a:rPr lang="en-US" dirty="0"/>
              <a:t>Turn taking</a:t>
            </a:r>
          </a:p>
          <a:p>
            <a:pPr lvl="1"/>
            <a:r>
              <a:rPr lang="en-US" dirty="0"/>
              <a:t>Worker placement</a:t>
            </a:r>
          </a:p>
          <a:p>
            <a:pPr lvl="1"/>
            <a:r>
              <a:rPr lang="en-US" dirty="0"/>
              <a:t>Deck building</a:t>
            </a:r>
          </a:p>
          <a:p>
            <a:pPr lvl="1"/>
            <a:r>
              <a:rPr lang="en-US" dirty="0"/>
              <a:t>Tile placement</a:t>
            </a:r>
          </a:p>
          <a:p>
            <a:pPr lvl="1"/>
            <a:r>
              <a:rPr lang="en-US" dirty="0"/>
              <a:t>Area control</a:t>
            </a:r>
          </a:p>
          <a:p>
            <a:pPr lvl="1"/>
            <a:r>
              <a:rPr lang="en-US" dirty="0"/>
              <a:t>Push-your-luck</a:t>
            </a:r>
          </a:p>
          <a:p>
            <a:pPr lvl="1"/>
            <a:r>
              <a:rPr lang="en-US" dirty="0"/>
              <a:t>Set collection</a:t>
            </a:r>
          </a:p>
          <a:p>
            <a:pPr lvl="1"/>
            <a:r>
              <a:rPr lang="en-US" dirty="0"/>
              <a:t>Asymmetry</a:t>
            </a:r>
          </a:p>
          <a:p>
            <a:pPr lvl="1"/>
            <a:r>
              <a:rPr lang="da-DK" dirty="0"/>
              <a:t>Resource management</a:t>
            </a:r>
          </a:p>
          <a:p>
            <a:pPr lvl="1"/>
            <a:r>
              <a:rPr lang="da-DK" dirty="0"/>
              <a:t>Racing / </a:t>
            </a:r>
            <a:r>
              <a:rPr lang="da-DK" dirty="0" err="1"/>
              <a:t>Movement</a:t>
            </a:r>
            <a:endParaRPr lang="da-DK" dirty="0"/>
          </a:p>
          <a:p>
            <a:pPr lvl="1"/>
            <a:endParaRPr lang="en-US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22069305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198710-46BF-81B5-23AE-E5B14841B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732" y="372534"/>
            <a:ext cx="10938933" cy="735542"/>
          </a:xfrm>
        </p:spPr>
        <p:txBody>
          <a:bodyPr>
            <a:noAutofit/>
          </a:bodyPr>
          <a:lstStyle/>
          <a:p>
            <a:r>
              <a:rPr lang="da-DK" dirty="0"/>
              <a:t>Spil-kategorier </a:t>
            </a:r>
            <a:br>
              <a:rPr lang="da-DK" sz="3600" dirty="0"/>
            </a:br>
            <a:r>
              <a:rPr lang="da-DK" sz="3600" dirty="0"/>
              <a:t>(måder spil </a:t>
            </a:r>
            <a:r>
              <a:rPr lang="da-DK" sz="3600" b="1" i="1" dirty="0"/>
              <a:t>opfører sig</a:t>
            </a:r>
            <a:r>
              <a:rPr lang="da-DK" sz="3600" b="1" dirty="0"/>
              <a:t> </a:t>
            </a:r>
            <a:r>
              <a:rPr lang="da-DK" sz="3600" dirty="0"/>
              <a:t>eller </a:t>
            </a:r>
            <a:r>
              <a:rPr lang="da-DK" sz="3600" b="1" i="1" dirty="0"/>
              <a:t>føles</a:t>
            </a:r>
            <a:r>
              <a:rPr lang="da-DK" sz="3600" dirty="0"/>
              <a:t> på) - Hvad spillerne gør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E5EAC88B-18ED-39F9-6030-2897F28F98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666" y="1600200"/>
            <a:ext cx="10515600" cy="5079999"/>
          </a:xfrm>
        </p:spPr>
        <p:txBody>
          <a:bodyPr>
            <a:normAutofit fontScale="85000" lnSpcReduction="20000"/>
          </a:bodyPr>
          <a:lstStyle/>
          <a:p>
            <a:r>
              <a:rPr lang="da-DK" dirty="0"/>
              <a:t>🎯 </a:t>
            </a:r>
            <a:r>
              <a:rPr lang="da-DK" dirty="0" err="1"/>
              <a:t>Conflict</a:t>
            </a:r>
            <a:r>
              <a:rPr lang="da-DK" dirty="0"/>
              <a:t> / Battle </a:t>
            </a:r>
          </a:p>
          <a:p>
            <a:pPr lvl="2"/>
            <a:r>
              <a:rPr lang="en-US" dirty="0"/>
              <a:t>Players try to reduce opponents, win duels, or dominate</a:t>
            </a:r>
            <a:r>
              <a:rPr lang="da-DK" dirty="0"/>
              <a:t>.</a:t>
            </a:r>
          </a:p>
          <a:p>
            <a:r>
              <a:rPr lang="da-DK" dirty="0"/>
              <a:t>🤝 </a:t>
            </a:r>
            <a:r>
              <a:rPr lang="da-DK" dirty="0" err="1"/>
              <a:t>Cooperation</a:t>
            </a:r>
            <a:endParaRPr lang="da-DK" dirty="0"/>
          </a:p>
          <a:p>
            <a:pPr lvl="2"/>
            <a:r>
              <a:rPr lang="en-US" dirty="0"/>
              <a:t>Players work together against a common threat.</a:t>
            </a:r>
          </a:p>
          <a:p>
            <a:r>
              <a:rPr lang="da-DK" dirty="0"/>
              <a:t>📦 Resource Management</a:t>
            </a:r>
          </a:p>
          <a:p>
            <a:pPr lvl="2"/>
            <a:r>
              <a:rPr lang="en-US" dirty="0"/>
              <a:t>Players are balancing scarce resources.</a:t>
            </a:r>
            <a:endParaRPr lang="da-DK" dirty="0"/>
          </a:p>
          <a:p>
            <a:r>
              <a:rPr lang="da-DK" dirty="0"/>
              <a:t>🧠 Social / Bluff</a:t>
            </a:r>
          </a:p>
          <a:p>
            <a:pPr lvl="2"/>
            <a:r>
              <a:rPr lang="en-US" dirty="0"/>
              <a:t>Players fool each other, read intentions, use psychology</a:t>
            </a:r>
            <a:r>
              <a:rPr lang="da-DK" dirty="0"/>
              <a:t>.</a:t>
            </a:r>
          </a:p>
          <a:p>
            <a:r>
              <a:rPr lang="da-DK" dirty="0"/>
              <a:t>🏃 Racing / </a:t>
            </a:r>
            <a:r>
              <a:rPr lang="da-DK" dirty="0" err="1"/>
              <a:t>Movement</a:t>
            </a:r>
            <a:endParaRPr lang="da-DK" dirty="0"/>
          </a:p>
          <a:p>
            <a:pPr lvl="2"/>
            <a:r>
              <a:rPr lang="en-US" dirty="0"/>
              <a:t>Players move towards a goal or through a space</a:t>
            </a:r>
            <a:r>
              <a:rPr lang="da-DK" dirty="0"/>
              <a:t>.</a:t>
            </a:r>
          </a:p>
          <a:p>
            <a:r>
              <a:rPr lang="da-DK" dirty="0"/>
              <a:t>🏗️ </a:t>
            </a:r>
            <a:r>
              <a:rPr lang="da-DK" dirty="0" err="1"/>
              <a:t>Worker</a:t>
            </a:r>
            <a:r>
              <a:rPr lang="da-DK" dirty="0"/>
              <a:t> Placement</a:t>
            </a:r>
          </a:p>
          <a:p>
            <a:pPr lvl="2"/>
            <a:r>
              <a:rPr lang="en-US" dirty="0"/>
              <a:t>Players place tiles to lock actions</a:t>
            </a:r>
            <a:r>
              <a:rPr lang="da-DK" dirty="0"/>
              <a:t>.</a:t>
            </a:r>
          </a:p>
          <a:p>
            <a:r>
              <a:rPr lang="da-DK" dirty="0"/>
              <a:t>🎲 </a:t>
            </a:r>
            <a:r>
              <a:rPr lang="da-DK" dirty="0" err="1"/>
              <a:t>Dice-based</a:t>
            </a:r>
            <a:endParaRPr lang="da-DK" dirty="0"/>
          </a:p>
          <a:p>
            <a:pPr lvl="2"/>
            <a:r>
              <a:rPr lang="en-US" dirty="0"/>
              <a:t>Games use dice for outcomes</a:t>
            </a:r>
            <a:r>
              <a:rPr lang="da-DK" dirty="0"/>
              <a:t>.</a:t>
            </a:r>
          </a:p>
          <a:p>
            <a:r>
              <a:rPr lang="da-DK" dirty="0"/>
              <a:t>🎚 Variable Player Powers</a:t>
            </a:r>
          </a:p>
          <a:p>
            <a:pPr lvl="2"/>
            <a:r>
              <a:rPr lang="en-US" dirty="0"/>
              <a:t>Players have unique abilities (asymmetry</a:t>
            </a:r>
            <a:r>
              <a:rPr lang="da-DK" dirty="0"/>
              <a:t>)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902537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5928F3-4F54-3B1C-4919-AEFC8FFBA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5" name="Pladsholder til indhold 4" descr="Et billede, der indeholder tekst, plakat, kort&#10;&#10;AI-genereret indhold kan være ukorrekt.">
            <a:extLst>
              <a:ext uri="{FF2B5EF4-FFF2-40B4-BE49-F238E27FC236}">
                <a16:creationId xmlns:a16="http://schemas.microsoft.com/office/drawing/2014/main" id="{413FA7CC-65F7-E9A0-D5E4-0BE056D2F7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8633"/>
          </a:xfrm>
          <a:prstGeom prst="rect">
            <a:avLst/>
          </a:prstGeom>
        </p:spPr>
      </p:pic>
      <p:sp>
        <p:nvSpPr>
          <p:cNvPr id="4" name="Tekstfelt 3">
            <a:extLst>
              <a:ext uri="{FF2B5EF4-FFF2-40B4-BE49-F238E27FC236}">
                <a16:creationId xmlns:a16="http://schemas.microsoft.com/office/drawing/2014/main" id="{8846526E-3375-0351-7022-58379D3F5171}"/>
              </a:ext>
            </a:extLst>
          </p:cNvPr>
          <p:cNvSpPr txBox="1"/>
          <p:nvPr/>
        </p:nvSpPr>
        <p:spPr>
          <a:xfrm>
            <a:off x="129854" y="6350000"/>
            <a:ext cx="121919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3200" b="1" dirty="0" err="1">
                <a:solidFill>
                  <a:srgbClr val="FF0000"/>
                </a:solidFill>
              </a:rPr>
              <a:t>Together</a:t>
            </a:r>
            <a:r>
              <a:rPr lang="da-DK" sz="3200" b="1" dirty="0">
                <a:solidFill>
                  <a:srgbClr val="FF0000"/>
                </a:solidFill>
              </a:rPr>
              <a:t> </a:t>
            </a:r>
            <a:r>
              <a:rPr lang="da-DK" sz="3200" b="1" dirty="0" err="1">
                <a:solidFill>
                  <a:srgbClr val="FF0000"/>
                </a:solidFill>
              </a:rPr>
              <a:t>these</a:t>
            </a:r>
            <a:r>
              <a:rPr lang="da-DK" sz="3200" b="1" dirty="0">
                <a:solidFill>
                  <a:srgbClr val="FF0000"/>
                </a:solidFill>
              </a:rPr>
              <a:t> elements </a:t>
            </a:r>
            <a:r>
              <a:rPr lang="da-DK" sz="3200" b="1" dirty="0" err="1">
                <a:solidFill>
                  <a:srgbClr val="FF0000"/>
                </a:solidFill>
              </a:rPr>
              <a:t>are</a:t>
            </a:r>
            <a:r>
              <a:rPr lang="da-DK" sz="3200" b="1" dirty="0">
                <a:solidFill>
                  <a:srgbClr val="FF0000"/>
                </a:solidFill>
              </a:rPr>
              <a:t> </a:t>
            </a:r>
            <a:r>
              <a:rPr lang="da-DK" sz="3200" b="1" dirty="0" err="1">
                <a:solidFill>
                  <a:srgbClr val="FF0000"/>
                </a:solidFill>
              </a:rPr>
              <a:t>connected</a:t>
            </a:r>
            <a:r>
              <a:rPr lang="da-DK" sz="3200" b="1" dirty="0">
                <a:solidFill>
                  <a:srgbClr val="FF0000"/>
                </a:solidFill>
              </a:rPr>
              <a:t> and </a:t>
            </a:r>
            <a:r>
              <a:rPr lang="da-DK" sz="3200" b="1" dirty="0" err="1">
                <a:solidFill>
                  <a:srgbClr val="FF0000"/>
                </a:solidFill>
              </a:rPr>
              <a:t>create</a:t>
            </a:r>
            <a:r>
              <a:rPr lang="da-DK" sz="3200" b="1" dirty="0">
                <a:solidFill>
                  <a:srgbClr val="FF0000"/>
                </a:solidFill>
              </a:rPr>
              <a:t> a board game</a:t>
            </a:r>
          </a:p>
        </p:txBody>
      </p:sp>
    </p:spTree>
    <p:extLst>
      <p:ext uri="{BB962C8B-B14F-4D97-AF65-F5344CB8AC3E}">
        <p14:creationId xmlns:p14="http://schemas.microsoft.com/office/powerpoint/2010/main" val="11543928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E8E74A9C-1D3A-F7AC-8C2E-1D54716C6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57742"/>
          </a:xfrm>
        </p:spPr>
        <p:txBody>
          <a:bodyPr>
            <a:normAutofit fontScale="90000"/>
          </a:bodyPr>
          <a:lstStyle/>
          <a:p>
            <a:r>
              <a:rPr lang="da-DK" dirty="0"/>
              <a:t>Spilmekanismer og Oversigt over kategorier 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C6E1425F-4711-9CD0-C2B3-E5A6F4E0BC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04800" y="1236132"/>
            <a:ext cx="3539067" cy="4932363"/>
          </a:xfrm>
        </p:spPr>
        <p:txBody>
          <a:bodyPr>
            <a:normAutofit fontScale="85000" lnSpcReduction="20000"/>
          </a:bodyPr>
          <a:lstStyle/>
          <a:p>
            <a:r>
              <a:rPr lang="da-DK" b="1" dirty="0">
                <a:hlinkClick r:id="rId2"/>
              </a:rPr>
              <a:t>Brætspilskategorier</a:t>
            </a:r>
            <a:br>
              <a:rPr lang="da-DK" dirty="0"/>
            </a:br>
            <a:endParaRPr lang="da-DK" dirty="0"/>
          </a:p>
          <a:p>
            <a:r>
              <a:rPr lang="da-DK" dirty="0">
                <a:hlinkClick r:id="rId3"/>
              </a:rPr>
              <a:t>Familiespil</a:t>
            </a:r>
            <a:endParaRPr lang="da-DK" dirty="0"/>
          </a:p>
          <a:p>
            <a:r>
              <a:rPr lang="da-DK" dirty="0">
                <a:hlinkClick r:id="rId4"/>
              </a:rPr>
              <a:t>Børnespil</a:t>
            </a:r>
            <a:endParaRPr lang="da-DK" dirty="0"/>
          </a:p>
          <a:p>
            <a:r>
              <a:rPr lang="da-DK" dirty="0">
                <a:hlinkClick r:id="rId5"/>
              </a:rPr>
              <a:t>Brætspil med kort</a:t>
            </a:r>
            <a:endParaRPr lang="da-DK" dirty="0"/>
          </a:p>
          <a:p>
            <a:r>
              <a:rPr lang="da-DK" dirty="0">
                <a:hlinkClick r:id="rId6"/>
              </a:rPr>
              <a:t>Klassiske brætspil</a:t>
            </a:r>
            <a:endParaRPr lang="da-DK" dirty="0"/>
          </a:p>
          <a:p>
            <a:r>
              <a:rPr lang="da-DK" dirty="0">
                <a:hlinkClick r:id="rId7"/>
              </a:rPr>
              <a:t>Spil for to</a:t>
            </a:r>
            <a:endParaRPr lang="da-DK" dirty="0"/>
          </a:p>
          <a:p>
            <a:r>
              <a:rPr lang="da-DK" dirty="0">
                <a:hlinkClick r:id="rId8"/>
              </a:rPr>
              <a:t>Selskabsspil</a:t>
            </a:r>
            <a:endParaRPr lang="da-DK" dirty="0"/>
          </a:p>
          <a:p>
            <a:r>
              <a:rPr lang="da-DK" dirty="0">
                <a:hlinkClick r:id="rId9"/>
              </a:rPr>
              <a:t>Eventyr- og rollespil</a:t>
            </a:r>
            <a:endParaRPr lang="da-DK" dirty="0"/>
          </a:p>
          <a:p>
            <a:r>
              <a:rPr lang="da-DK" dirty="0">
                <a:hlinkClick r:id="rId10"/>
              </a:rPr>
              <a:t>Samarbejdsspil</a:t>
            </a:r>
            <a:endParaRPr lang="da-DK" dirty="0"/>
          </a:p>
          <a:p>
            <a:r>
              <a:rPr lang="da-DK" dirty="0">
                <a:hlinkClick r:id="rId11"/>
              </a:rPr>
              <a:t>Strategispil</a:t>
            </a:r>
            <a:endParaRPr lang="da-DK" dirty="0"/>
          </a:p>
          <a:p>
            <a:r>
              <a:rPr lang="da-DK" dirty="0">
                <a:hlinkClick r:id="rId12"/>
              </a:rPr>
              <a:t>Quiz spil</a:t>
            </a:r>
            <a:endParaRPr lang="da-DK" dirty="0"/>
          </a:p>
          <a:p>
            <a:r>
              <a:rPr lang="da-DK" dirty="0">
                <a:hlinkClick r:id="rId13"/>
              </a:rPr>
              <a:t>Escape Room-spil</a:t>
            </a:r>
            <a:endParaRPr lang="da-DK" dirty="0"/>
          </a:p>
          <a:p>
            <a:endParaRPr lang="da-DK" dirty="0"/>
          </a:p>
        </p:txBody>
      </p:sp>
      <p:sp>
        <p:nvSpPr>
          <p:cNvPr id="5" name="Pladsholder til indhold 4">
            <a:extLst>
              <a:ext uri="{FF2B5EF4-FFF2-40B4-BE49-F238E27FC236}">
                <a16:creationId xmlns:a16="http://schemas.microsoft.com/office/drawing/2014/main" id="{7E7BE5F2-B78D-5E49-1275-2BE33C7C5D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936999" y="1236132"/>
            <a:ext cx="3886201" cy="50339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da-DK" b="1" dirty="0">
                <a:hlinkClick r:id="rId14"/>
              </a:rPr>
              <a:t>Brætspils mekanikker</a:t>
            </a:r>
            <a:r>
              <a:rPr lang="da-DK" dirty="0"/>
              <a:t> </a:t>
            </a:r>
          </a:p>
          <a:p>
            <a:pPr marL="0" indent="0">
              <a:buNone/>
            </a:pPr>
            <a:endParaRPr lang="da-DK" dirty="0">
              <a:hlinkClick r:id="rId15"/>
            </a:endParaRPr>
          </a:p>
          <a:p>
            <a:r>
              <a:rPr lang="da-DK" dirty="0" err="1">
                <a:hlinkClick r:id="rId15"/>
              </a:rPr>
              <a:t>Area</a:t>
            </a:r>
            <a:r>
              <a:rPr lang="da-DK" dirty="0">
                <a:hlinkClick r:id="rId15"/>
              </a:rPr>
              <a:t> Control</a:t>
            </a:r>
            <a:endParaRPr lang="da-DK" dirty="0"/>
          </a:p>
          <a:p>
            <a:r>
              <a:rPr lang="da-DK" dirty="0" err="1">
                <a:hlinkClick r:id="rId16"/>
              </a:rPr>
              <a:t>Auction</a:t>
            </a:r>
            <a:r>
              <a:rPr lang="da-DK" dirty="0">
                <a:hlinkClick r:id="rId16"/>
              </a:rPr>
              <a:t>/</a:t>
            </a:r>
            <a:r>
              <a:rPr lang="da-DK" dirty="0" err="1">
                <a:hlinkClick r:id="rId16"/>
              </a:rPr>
              <a:t>Bidding</a:t>
            </a:r>
            <a:endParaRPr lang="da-DK" dirty="0"/>
          </a:p>
          <a:p>
            <a:r>
              <a:rPr lang="da-DK" dirty="0" err="1">
                <a:hlinkClick r:id="rId17"/>
              </a:rPr>
              <a:t>Campaign</a:t>
            </a:r>
            <a:r>
              <a:rPr lang="da-DK" dirty="0">
                <a:hlinkClick r:id="rId17"/>
              </a:rPr>
              <a:t>/Legacy</a:t>
            </a:r>
            <a:endParaRPr lang="da-DK" dirty="0"/>
          </a:p>
          <a:p>
            <a:r>
              <a:rPr lang="da-DK" dirty="0">
                <a:hlinkClick r:id="rId18"/>
              </a:rPr>
              <a:t>Card </a:t>
            </a:r>
            <a:r>
              <a:rPr lang="da-DK" dirty="0" err="1">
                <a:hlinkClick r:id="rId18"/>
              </a:rPr>
              <a:t>Drafting</a:t>
            </a:r>
            <a:endParaRPr lang="da-DK" dirty="0"/>
          </a:p>
          <a:p>
            <a:r>
              <a:rPr lang="da-DK" dirty="0" err="1">
                <a:hlinkClick r:id="rId19"/>
              </a:rPr>
              <a:t>Deckbuilding</a:t>
            </a:r>
            <a:endParaRPr lang="da-DK" dirty="0"/>
          </a:p>
          <a:p>
            <a:r>
              <a:rPr lang="da-DK" dirty="0" err="1">
                <a:hlinkClick r:id="rId20"/>
              </a:rPr>
              <a:t>Dice</a:t>
            </a:r>
            <a:r>
              <a:rPr lang="da-DK" dirty="0">
                <a:hlinkClick r:id="rId20"/>
              </a:rPr>
              <a:t> Rolling</a:t>
            </a:r>
            <a:endParaRPr lang="da-DK" dirty="0"/>
          </a:p>
          <a:p>
            <a:r>
              <a:rPr lang="da-DK" dirty="0">
                <a:hlinkClick r:id="rId21"/>
              </a:rPr>
              <a:t>Dungeon-crawler</a:t>
            </a:r>
            <a:endParaRPr lang="da-DK" dirty="0"/>
          </a:p>
          <a:p>
            <a:r>
              <a:rPr lang="da-DK" dirty="0">
                <a:hlinkClick r:id="rId22"/>
              </a:rPr>
              <a:t>Grid </a:t>
            </a:r>
            <a:r>
              <a:rPr lang="da-DK" dirty="0" err="1">
                <a:hlinkClick r:id="rId22"/>
              </a:rPr>
              <a:t>Movement</a:t>
            </a:r>
            <a:endParaRPr lang="da-DK" dirty="0"/>
          </a:p>
          <a:p>
            <a:r>
              <a:rPr lang="da-DK" dirty="0">
                <a:hlinkClick r:id="rId23"/>
              </a:rPr>
              <a:t>Hand Management</a:t>
            </a:r>
            <a:endParaRPr lang="da-DK" dirty="0"/>
          </a:p>
          <a:p>
            <a:r>
              <a:rPr lang="da-DK" dirty="0">
                <a:hlinkClick r:id="rId24"/>
              </a:rPr>
              <a:t>Modular Board</a:t>
            </a:r>
            <a:endParaRPr lang="da-DK" dirty="0"/>
          </a:p>
          <a:p>
            <a:r>
              <a:rPr lang="da-DK" dirty="0">
                <a:hlinkClick r:id="rId25"/>
              </a:rPr>
              <a:t>Pattern Building</a:t>
            </a:r>
            <a:endParaRPr lang="da-DK" dirty="0"/>
          </a:p>
          <a:p>
            <a:endParaRPr lang="da-DK" dirty="0"/>
          </a:p>
        </p:txBody>
      </p:sp>
      <p:sp>
        <p:nvSpPr>
          <p:cNvPr id="6" name="Pladsholder til indhold 4">
            <a:extLst>
              <a:ext uri="{FF2B5EF4-FFF2-40B4-BE49-F238E27FC236}">
                <a16:creationId xmlns:a16="http://schemas.microsoft.com/office/drawing/2014/main" id="{E90B76D6-D351-7484-6BC1-F12314A29356}"/>
              </a:ext>
            </a:extLst>
          </p:cNvPr>
          <p:cNvSpPr txBox="1">
            <a:spLocks/>
          </p:cNvSpPr>
          <p:nvPr/>
        </p:nvSpPr>
        <p:spPr>
          <a:xfrm>
            <a:off x="7975600" y="1458911"/>
            <a:ext cx="3970867" cy="5033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a-DK" dirty="0">
              <a:hlinkClick r:id="rId26"/>
            </a:endParaRPr>
          </a:p>
          <a:p>
            <a:r>
              <a:rPr lang="da-DK" sz="2600" dirty="0">
                <a:hlinkClick r:id="rId26"/>
              </a:rPr>
              <a:t>Player Elimination</a:t>
            </a:r>
            <a:endParaRPr lang="da-DK" sz="2600" dirty="0"/>
          </a:p>
          <a:p>
            <a:r>
              <a:rPr lang="da-DK" sz="2600" dirty="0">
                <a:hlinkClick r:id="rId27"/>
              </a:rPr>
              <a:t>Press/Push </a:t>
            </a:r>
            <a:r>
              <a:rPr lang="da-DK" sz="2600" dirty="0" err="1">
                <a:hlinkClick r:id="rId27"/>
              </a:rPr>
              <a:t>Your</a:t>
            </a:r>
            <a:r>
              <a:rPr lang="da-DK" sz="2600" dirty="0">
                <a:hlinkClick r:id="rId27"/>
              </a:rPr>
              <a:t> </a:t>
            </a:r>
            <a:r>
              <a:rPr lang="da-DK" sz="2600" dirty="0" err="1">
                <a:hlinkClick r:id="rId27"/>
              </a:rPr>
              <a:t>Luck</a:t>
            </a:r>
            <a:endParaRPr lang="da-DK" sz="2600" dirty="0"/>
          </a:p>
          <a:p>
            <a:r>
              <a:rPr lang="da-DK" sz="2600" dirty="0" err="1">
                <a:hlinkClick r:id="rId28"/>
              </a:rPr>
              <a:t>Role</a:t>
            </a:r>
            <a:r>
              <a:rPr lang="da-DK" sz="2600" dirty="0">
                <a:hlinkClick r:id="rId28"/>
              </a:rPr>
              <a:t> </a:t>
            </a:r>
            <a:r>
              <a:rPr lang="da-DK" sz="2600" dirty="0" err="1">
                <a:hlinkClick r:id="rId28"/>
              </a:rPr>
              <a:t>playing</a:t>
            </a:r>
            <a:endParaRPr lang="da-DK" sz="2600" dirty="0"/>
          </a:p>
          <a:p>
            <a:r>
              <a:rPr lang="da-DK" sz="2600" dirty="0">
                <a:hlinkClick r:id="rId29"/>
              </a:rPr>
              <a:t>Set Collection</a:t>
            </a:r>
            <a:endParaRPr lang="da-DK" sz="2600" dirty="0"/>
          </a:p>
          <a:p>
            <a:r>
              <a:rPr lang="da-DK" sz="2600" dirty="0">
                <a:hlinkClick r:id="rId2"/>
              </a:rPr>
              <a:t>Social </a:t>
            </a:r>
            <a:r>
              <a:rPr lang="da-DK" sz="2600" dirty="0" err="1">
                <a:hlinkClick r:id="rId2"/>
              </a:rPr>
              <a:t>Deduction</a:t>
            </a:r>
            <a:endParaRPr lang="da-DK" sz="2600" dirty="0"/>
          </a:p>
          <a:p>
            <a:r>
              <a:rPr lang="da-DK" sz="2600" dirty="0">
                <a:hlinkClick r:id="rId30"/>
              </a:rPr>
              <a:t>Storytelling</a:t>
            </a:r>
            <a:endParaRPr lang="da-DK" sz="2600" dirty="0"/>
          </a:p>
          <a:p>
            <a:r>
              <a:rPr lang="da-DK" sz="2600" dirty="0">
                <a:hlinkClick r:id="rId31"/>
              </a:rPr>
              <a:t>Take </a:t>
            </a:r>
            <a:r>
              <a:rPr lang="da-DK" sz="2600" dirty="0" err="1">
                <a:hlinkClick r:id="rId31"/>
              </a:rPr>
              <a:t>That</a:t>
            </a:r>
            <a:endParaRPr lang="da-DK" sz="2600" dirty="0"/>
          </a:p>
          <a:p>
            <a:r>
              <a:rPr lang="da-DK" sz="2600" dirty="0" err="1">
                <a:hlinkClick r:id="rId32"/>
              </a:rPr>
              <a:t>Tile</a:t>
            </a:r>
            <a:r>
              <a:rPr lang="da-DK" sz="2600" dirty="0">
                <a:hlinkClick r:id="rId32"/>
              </a:rPr>
              <a:t> Placement</a:t>
            </a:r>
            <a:endParaRPr lang="da-DK" sz="2600" dirty="0"/>
          </a:p>
          <a:p>
            <a:r>
              <a:rPr lang="da-DK" sz="2600" dirty="0">
                <a:hlinkClick r:id="rId33"/>
              </a:rPr>
              <a:t>Variable </a:t>
            </a:r>
            <a:r>
              <a:rPr lang="da-DK" sz="2600" dirty="0" err="1">
                <a:hlinkClick r:id="rId33"/>
              </a:rPr>
              <a:t>Phase</a:t>
            </a:r>
            <a:r>
              <a:rPr lang="da-DK" sz="2600" dirty="0">
                <a:hlinkClick r:id="rId33"/>
              </a:rPr>
              <a:t> Order/Player Powers</a:t>
            </a:r>
            <a:endParaRPr lang="da-DK" sz="2600" dirty="0"/>
          </a:p>
          <a:p>
            <a:r>
              <a:rPr lang="da-DK" sz="2600" dirty="0" err="1">
                <a:hlinkClick r:id="rId34"/>
              </a:rPr>
              <a:t>Worker</a:t>
            </a:r>
            <a:r>
              <a:rPr lang="da-DK" sz="2600" dirty="0">
                <a:hlinkClick r:id="rId34"/>
              </a:rPr>
              <a:t> placement</a:t>
            </a:r>
            <a:endParaRPr lang="da-DK" sz="2600" dirty="0"/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516909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FF287D-4A65-2A81-92FE-AFE1CB27DF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6" name="Pladsholder til indhold 5" descr="Et billede, der indeholder tekst, mad, indendørs&#10;&#10;AI-genereret indhold kan være ukorrekt.">
            <a:extLst>
              <a:ext uri="{FF2B5EF4-FFF2-40B4-BE49-F238E27FC236}">
                <a16:creationId xmlns:a16="http://schemas.microsoft.com/office/drawing/2014/main" id="{6B486D71-519B-881F-F57E-9736AFEB45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89898"/>
          </a:xfrm>
          <a:prstGeom prst="rect">
            <a:avLst/>
          </a:prstGeom>
        </p:spPr>
      </p:pic>
      <p:pic>
        <p:nvPicPr>
          <p:cNvPr id="7" name="Pladsholder til indhold 5" descr="Et billede, der indeholder tekst, tegneserie&#10;&#10;AI-genereret indhold kan være ukorrekt.">
            <a:extLst>
              <a:ext uri="{FF2B5EF4-FFF2-40B4-BE49-F238E27FC236}">
                <a16:creationId xmlns:a16="http://schemas.microsoft.com/office/drawing/2014/main" id="{7AB7E125-B0D6-FE44-A006-23249778CF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21" t="31786"/>
          <a:stretch>
            <a:fillRect/>
          </a:stretch>
        </p:blipFill>
        <p:spPr>
          <a:xfrm>
            <a:off x="6411432" y="2222205"/>
            <a:ext cx="5780568" cy="4667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5955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CB2099-0478-B545-509C-971B32324C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5" name="Pladsholder til indhold 4" descr="Et billede, der indeholder tekst, tegneserie, Samlerobjekt&#10;&#10;AI-genereret indhold kan være ukorrekt.">
            <a:extLst>
              <a:ext uri="{FF2B5EF4-FFF2-40B4-BE49-F238E27FC236}">
                <a16:creationId xmlns:a16="http://schemas.microsoft.com/office/drawing/2014/main" id="{4EB33637-CC84-5E5D-20F6-799BD08EA6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1175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B3161D-EDEA-56A8-1AB9-316D3A87E9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5" name="Pladsholder til indhold 4" descr="Et billede, der indeholder tekst, Samlerobjekt&#10;&#10;AI-genereret indhold kan være ukorrekt.">
            <a:extLst>
              <a:ext uri="{FF2B5EF4-FFF2-40B4-BE49-F238E27FC236}">
                <a16:creationId xmlns:a16="http://schemas.microsoft.com/office/drawing/2014/main" id="{3F879255-E6C6-5FE3-1F75-D26522156B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89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5531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 descr="Et billede, der indeholder tekst, tegneserie, Samlerobjekt, person&#10;&#10;AI-genereret indhold kan være ukorrekt.">
            <a:extLst>
              <a:ext uri="{FF2B5EF4-FFF2-40B4-BE49-F238E27FC236}">
                <a16:creationId xmlns:a16="http://schemas.microsoft.com/office/drawing/2014/main" id="{BD3DB825-9E0C-090F-5ED9-988CBA8AF5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8341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B0FE26-7612-B9C0-7E20-066EFC5C0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5" name="Pladsholder til indhold 4" descr="Et billede, der indeholder tekst, tegneserie, Samlerobjekt&#10;&#10;AI-genereret indhold kan være ukorrekt.">
            <a:extLst>
              <a:ext uri="{FF2B5EF4-FFF2-40B4-BE49-F238E27FC236}">
                <a16:creationId xmlns:a16="http://schemas.microsoft.com/office/drawing/2014/main" id="{E901C3BD-E7A9-AED7-7513-52BF641C08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1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980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3FA8AD9BA91634FBE776295E9C71564" ma:contentTypeVersion="15" ma:contentTypeDescription="Opret et nyt dokument." ma:contentTypeScope="" ma:versionID="fae483cf5752064c50dac7239aff498d">
  <xsd:schema xmlns:xsd="http://www.w3.org/2001/XMLSchema" xmlns:xs="http://www.w3.org/2001/XMLSchema" xmlns:p="http://schemas.microsoft.com/office/2006/metadata/properties" xmlns:ns2="09337e05-64a9-4815-81c3-7ad0826ab784" xmlns:ns3="2947c5cd-4acc-449f-a95a-2a7cc14736c7" targetNamespace="http://schemas.microsoft.com/office/2006/metadata/properties" ma:root="true" ma:fieldsID="ee1974c41bc89d7b793983326fa76cf2" ns2:_="" ns3:_="">
    <xsd:import namespace="09337e05-64a9-4815-81c3-7ad0826ab784"/>
    <xsd:import namespace="2947c5cd-4acc-449f-a95a-2a7cc14736c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  <xsd:element ref="ns2:MediaServiceDateTaken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337e05-64a9-4815-81c3-7ad0826ab78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Billedmærker" ma:readOnly="false" ma:fieldId="{5cf76f15-5ced-4ddc-b409-7134ff3c332f}" ma:taxonomyMulti="true" ma:sspId="b8c3f06c-e65b-4a4d-9ace-9e326464a48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47c5cd-4acc-449f-a95a-2a7cc14736c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lt med 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ffcadf54-ffc7-4c24-9a65-874f43e0b59b}" ma:internalName="TaxCatchAll" ma:showField="CatchAllData" ma:web="2947c5cd-4acc-449f-a95a-2a7cc14736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947c5cd-4acc-449f-a95a-2a7cc14736c7" xsi:nil="true"/>
    <lcf76f155ced4ddcb4097134ff3c332f xmlns="09337e05-64a9-4815-81c3-7ad0826ab78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41B7B69-8F46-41B7-9F93-573A4B830267}"/>
</file>

<file path=customXml/itemProps2.xml><?xml version="1.0" encoding="utf-8"?>
<ds:datastoreItem xmlns:ds="http://schemas.openxmlformats.org/officeDocument/2006/customXml" ds:itemID="{CE9CC52D-0057-4019-8D9C-EDD935113B90}"/>
</file>

<file path=customXml/itemProps3.xml><?xml version="1.0" encoding="utf-8"?>
<ds:datastoreItem xmlns:ds="http://schemas.openxmlformats.org/officeDocument/2006/customXml" ds:itemID="{164429DF-815B-4600-9B19-8B8D47B4F0B4}"/>
</file>

<file path=docProps/app.xml><?xml version="1.0" encoding="utf-8"?>
<Properties xmlns="http://schemas.openxmlformats.org/officeDocument/2006/extended-properties" xmlns:vt="http://schemas.openxmlformats.org/officeDocument/2006/docPropsVTypes">
  <TotalTime>36965</TotalTime>
  <Words>2133</Words>
  <Application>Microsoft Office PowerPoint</Application>
  <PresentationFormat>Widescreen</PresentationFormat>
  <Paragraphs>257</Paragraphs>
  <Slides>40</Slides>
  <Notes>3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40</vt:i4>
      </vt:variant>
    </vt:vector>
  </HeadingPairs>
  <TitlesOfParts>
    <vt:vector size="45" baseType="lpstr">
      <vt:lpstr>Aptos</vt:lpstr>
      <vt:lpstr>Aptos Display</vt:lpstr>
      <vt:lpstr>Arial</vt:lpstr>
      <vt:lpstr>Calibri</vt:lpstr>
      <vt:lpstr>Office-tema</vt:lpstr>
      <vt:lpstr>PowerPoint-præsentation</vt:lpstr>
      <vt:lpstr>PowerPoint-præsentation</vt:lpstr>
      <vt:lpstr>Who am I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The following slides are the same just with text</vt:lpstr>
      <vt:lpstr>What is a board game? – 9 game design fundamentals</vt:lpstr>
      <vt:lpstr>1. The rules (constraints) – the game laws The game core element</vt:lpstr>
      <vt:lpstr>2. Player-Driven Choices (part of the rules)</vt:lpstr>
      <vt:lpstr>🎯 3. Goal of the game</vt:lpstr>
      <vt:lpstr>4. Clear feedback (feedback-loops)</vt:lpstr>
      <vt:lpstr>5. Interaction between players</vt:lpstr>
      <vt:lpstr>6. Progression and flow</vt:lpstr>
      <vt:lpstr>7. Balance – a fundamental game design principle</vt:lpstr>
      <vt:lpstr>8. Theme and mechanics</vt:lpstr>
      <vt:lpstr>Examples of game mechanisms</vt:lpstr>
      <vt:lpstr>Resources</vt:lpstr>
      <vt:lpstr>Summing up - Elements of a good game</vt:lpstr>
      <vt:lpstr>My game – My life or just the game of life?</vt:lpstr>
      <vt:lpstr>Not mention during the presentation</vt:lpstr>
      <vt:lpstr>8. Components and physical design</vt:lpstr>
      <vt:lpstr>10. Playtesting</vt:lpstr>
      <vt:lpstr>Game Design Fundamentals</vt:lpstr>
      <vt:lpstr>Spil-kategorier  (måder spil opfører sig eller føles på) - Hvad spillerne gør</vt:lpstr>
      <vt:lpstr>Spilmekanismer og Oversigt over kategorier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Palle Zych</dc:creator>
  <cp:lastModifiedBy>Palle Zych</cp:lastModifiedBy>
  <cp:revision>28</cp:revision>
  <dcterms:created xsi:type="dcterms:W3CDTF">2025-12-11T19:23:40Z</dcterms:created>
  <dcterms:modified xsi:type="dcterms:W3CDTF">2026-02-23T10:05:09Z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0x01010063FA8AD9BA91634FBE776295E9C71564</vt:lpwstr>
  </property>
</Properties>
</file>